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326" r:id="rId2"/>
    <p:sldId id="353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50" r:id="rId16"/>
    <p:sldId id="348" r:id="rId17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68452"/>
    <a:srgbClr val="F3963E"/>
    <a:srgbClr val="A975B2"/>
    <a:srgbClr val="8AC19D"/>
    <a:srgbClr val="EF5E5B"/>
    <a:srgbClr val="24C4F0"/>
    <a:srgbClr val="00A1E5"/>
    <a:srgbClr val="FEBF48"/>
    <a:srgbClr val="005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40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63292-5B4C-4875-B59C-ED02AD85DB0C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A8C01-E65C-43D2-9828-A73C5D22E5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30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A8C01-E65C-43D2-9828-A73C5D22E59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57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2"/>
            <a:ext cx="9141289" cy="51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2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F0B127C0-92E0-AA48-585D-31248073F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6B88BCA9-830E-E664-5063-8507E1154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BF178FFD-7886-F0D3-1EF5-F52960184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6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E6493BE5-2BCF-9657-6DB7-C795602AC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6019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86D4432A-A35F-4D55-A736-0AB20AD11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A03047AA-9780-7B45-C363-84EFAC86E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0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3554D7D6-61EB-6526-3864-DB9F5507A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01.12.2023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9" r:id="rId3"/>
    <p:sldLayoutId id="2147483670" r:id="rId4"/>
    <p:sldLayoutId id="2147483668" r:id="rId5"/>
    <p:sldLayoutId id="2147483667" r:id="rId6"/>
    <p:sldLayoutId id="2147483664" r:id="rId7"/>
    <p:sldLayoutId id="214748366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17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23960F-2D98-16A6-F908-641D885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Przeszkody społeczne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D2D59A-A79D-8D9E-71C1-54DA35515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24" y="1545636"/>
            <a:ext cx="7848872" cy="2862319"/>
          </a:xfrm>
        </p:spPr>
        <p:txBody>
          <a:bodyPr/>
          <a:lstStyle/>
          <a:p>
            <a:r>
              <a:rPr lang="pl-PL" dirty="0"/>
              <a:t>Przeszkody społeczne </a:t>
            </a:r>
            <a:r>
              <a:rPr lang="pl-PL" b="1" dirty="0"/>
              <a:t>związane z dyskryminacją: ze względu na płeć, wiek, pochodzenie etniczne, religię, przekonania, orientację seksualną lub niepełnosprawność</a:t>
            </a:r>
            <a:r>
              <a:rPr lang="pl-PL" dirty="0"/>
              <a:t>, osoby </a:t>
            </a:r>
            <a:r>
              <a:rPr lang="pl-PL" b="1" dirty="0"/>
              <a:t>o ograniczonych umiejętnościach społecznych</a:t>
            </a:r>
            <a:r>
              <a:rPr lang="pl-PL" dirty="0"/>
              <a:t>, osoby </a:t>
            </a:r>
            <a:r>
              <a:rPr lang="pl-PL" b="1" dirty="0"/>
              <a:t>znajdujące się w nieustabilizowanej sytuacji życiowej</a:t>
            </a:r>
            <a:r>
              <a:rPr lang="pl-PL" dirty="0"/>
              <a:t>, m.in. młodzi rodzice lub osoby samotnie wychowujące dzieci, sieroty, osoby znajdujące się </a:t>
            </a:r>
            <a:br>
              <a:rPr lang="pl-PL" dirty="0"/>
            </a:br>
            <a:r>
              <a:rPr lang="pl-PL" dirty="0"/>
              <a:t>w grupie ryzyka osób narażonych na </a:t>
            </a:r>
            <a:r>
              <a:rPr lang="pl-PL" b="1" dirty="0"/>
              <a:t>wypalenie zawodowe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4" name="Symbol zastępczy zawartości 3" descr="Wiele kolorowych modułów — dołączanie pisowni">
            <a:extLst>
              <a:ext uri="{FF2B5EF4-FFF2-40B4-BE49-F238E27FC236}">
                <a16:creationId xmlns:a16="http://schemas.microsoft.com/office/drawing/2014/main" id="{9DCCD896-D607-CD0D-A489-317A908EF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64086"/>
            <a:ext cx="2096649" cy="12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9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A7D02C-F39B-3039-0D28-AC7E9A75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Przeszkody natury geograficznej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A88755-B995-BA59-DA5F-93B7B3602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24" y="1491630"/>
            <a:ext cx="7848872" cy="2916325"/>
          </a:xfrm>
        </p:spPr>
        <p:txBody>
          <a:bodyPr/>
          <a:lstStyle/>
          <a:p>
            <a:r>
              <a:rPr lang="pl-PL" b="1" dirty="0"/>
              <a:t>Zamieszkanie </a:t>
            </a:r>
            <a:r>
              <a:rPr lang="pl-PL" dirty="0"/>
              <a:t>na obszarach </a:t>
            </a:r>
            <a:r>
              <a:rPr lang="pl-PL" dirty="0" err="1"/>
              <a:t>defaworyzowanych</a:t>
            </a:r>
            <a:r>
              <a:rPr lang="pl-PL" dirty="0"/>
              <a:t> wg stopnia urbanizacji </a:t>
            </a:r>
            <a:r>
              <a:rPr lang="pl-PL" dirty="0" err="1"/>
              <a:t>Degurba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2 i 3, tzn. </a:t>
            </a:r>
            <a:r>
              <a:rPr lang="pl-PL" b="1" dirty="0"/>
              <a:t>na terenach z mniejszymi możliwościami edukacyjnymi, rozwojowymi, transportowymi, z niską aktywnością obywateli, mniej rozwiniętych gospodarczo lub z mniejszym dostępem do instytucji kultury</a:t>
            </a:r>
            <a:r>
              <a:rPr lang="pl-PL" dirty="0"/>
              <a:t>, osoby </a:t>
            </a:r>
            <a:r>
              <a:rPr lang="pl-PL" b="1" dirty="0"/>
              <a:t>z obszarów oddalonych lub wiejskich</a:t>
            </a:r>
            <a:r>
              <a:rPr lang="pl-PL" dirty="0"/>
              <a:t>, osoby z </a:t>
            </a:r>
            <a:r>
              <a:rPr lang="pl-PL" b="1" dirty="0"/>
              <a:t>„problematycznych” stref miejskich</a:t>
            </a:r>
            <a:r>
              <a:rPr lang="pl-PL" dirty="0"/>
              <a:t>, osoby </a:t>
            </a:r>
            <a:r>
              <a:rPr lang="pl-PL" b="1" dirty="0"/>
              <a:t>z obszarów o słabiej rozwiniętej sieci usług </a:t>
            </a:r>
            <a:r>
              <a:rPr lang="pl-PL" dirty="0"/>
              <a:t>(ograniczony transport publiczny, słaba infrastruktura, miasta tracące funkcje społeczno-gospodarcze). </a:t>
            </a:r>
          </a:p>
          <a:p>
            <a:endParaRPr lang="pl-PL" dirty="0"/>
          </a:p>
        </p:txBody>
      </p:sp>
      <p:pic>
        <p:nvPicPr>
          <p:cNvPr id="4" name="Symbol zastępczy zawartości 4" descr="Dwie osoby na rowerze">
            <a:extLst>
              <a:ext uri="{FF2B5EF4-FFF2-40B4-BE49-F238E27FC236}">
                <a16:creationId xmlns:a16="http://schemas.microsoft.com/office/drawing/2014/main" id="{EDB6CE5E-E145-8561-C638-F4D3ABDA9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19822"/>
            <a:ext cx="181838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F825E5-34CD-1A5F-69EB-CA3AA224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Główne działania w projekcie – wyjazdy edukacyjne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0CFA54-A47E-2D6B-E2E7-DB19FE6F5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9662"/>
            <a:ext cx="7848872" cy="264629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u="sng" dirty="0"/>
              <a:t>W przypadku kadry pedagogicznej: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dirty="0"/>
              <a:t>kurs lub szkolenie </a:t>
            </a:r>
            <a:r>
              <a:rPr lang="pl-PL" sz="1600" dirty="0"/>
              <a:t>(trwające od 2 do 30 dni),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dirty="0" err="1"/>
              <a:t>job</a:t>
            </a:r>
            <a:r>
              <a:rPr lang="pl-PL" sz="1600" b="1" dirty="0"/>
              <a:t> </a:t>
            </a:r>
            <a:r>
              <a:rPr lang="pl-PL" sz="1600" b="1" dirty="0" err="1"/>
              <a:t>shadowing</a:t>
            </a:r>
            <a:r>
              <a:rPr lang="pl-PL" sz="1600" b="1" dirty="0"/>
              <a:t> </a:t>
            </a:r>
            <a:r>
              <a:rPr lang="pl-PL" sz="1600" dirty="0"/>
              <a:t>– obserwacja pracy zagranicznej szkoły partnerskiej lub innej organizacji związanej z edukacją szkolną (trwająca od 2 do 60 dni),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dirty="0" err="1"/>
              <a:t>teaching</a:t>
            </a:r>
            <a:r>
              <a:rPr lang="pl-PL" sz="1600" b="1" dirty="0"/>
              <a:t> </a:t>
            </a:r>
            <a:r>
              <a:rPr lang="pl-PL" sz="1600" b="1" dirty="0" err="1"/>
              <a:t>assignment</a:t>
            </a:r>
            <a:r>
              <a:rPr lang="pl-PL" sz="1600" dirty="0"/>
              <a:t> – działania polegające na prowadzeniu zajęć dydaktycznych </a:t>
            </a:r>
            <a:br>
              <a:rPr lang="pl-PL" sz="1600" dirty="0"/>
            </a:br>
            <a:r>
              <a:rPr lang="pl-PL" sz="1600" dirty="0"/>
              <a:t>w zagranicznych szkołach partnerskich (trwające od 2 do 365 dni),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dirty="0"/>
              <a:t>wizyta przygotowawcza </a:t>
            </a:r>
            <a:r>
              <a:rPr lang="pl-PL" sz="1600" dirty="0"/>
              <a:t>pracowników organizacji wysyłającej </a:t>
            </a:r>
            <a:br>
              <a:rPr lang="pl-PL" sz="1600" dirty="0"/>
            </a:br>
            <a:r>
              <a:rPr lang="pl-PL" sz="1600" dirty="0"/>
              <a:t>w instytucji przyjmującej w celu lepszego przygotowania działań </a:t>
            </a:r>
            <a:br>
              <a:rPr lang="pl-PL" sz="1600" dirty="0"/>
            </a:br>
            <a:r>
              <a:rPr lang="pl-PL" sz="1600" dirty="0"/>
              <a:t>w zakresie mobilności osób uczących się lub pracowników.</a:t>
            </a:r>
          </a:p>
          <a:p>
            <a:endParaRPr lang="pl-PL" dirty="0"/>
          </a:p>
        </p:txBody>
      </p:sp>
      <p:pic>
        <p:nvPicPr>
          <p:cNvPr id="4" name="Symbol zastępczy zawartości 6" descr="Mapa świata i bagaż">
            <a:extLst>
              <a:ext uri="{FF2B5EF4-FFF2-40B4-BE49-F238E27FC236}">
                <a16:creationId xmlns:a16="http://schemas.microsoft.com/office/drawing/2014/main" id="{3D4A9F71-CD4A-F7B7-C976-6CCD94353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19622"/>
            <a:ext cx="1872208" cy="10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0268F2-78F0-F3AC-2C1A-2C709F22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Główne działania w projekcie – wyjazdy edukacyjne –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9F0C41-E861-5BC4-B48F-A318DFD47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7654"/>
            <a:ext cx="7848872" cy="264629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800" u="sng" dirty="0"/>
              <a:t>W przypadku uczniów/uczennic: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3800" b="1" dirty="0"/>
              <a:t>grupowa  mobilność </a:t>
            </a:r>
            <a:r>
              <a:rPr lang="pl-PL" sz="3800" dirty="0"/>
              <a:t>(trwająca od 2 do 30 dni, co najmniej </a:t>
            </a:r>
            <a:br>
              <a:rPr lang="pl-PL" sz="3800" dirty="0"/>
            </a:br>
            <a:r>
              <a:rPr lang="pl-PL" sz="3800" dirty="0"/>
              <a:t>dwóch uczniów w grupie).</a:t>
            </a:r>
          </a:p>
          <a:p>
            <a:pPr>
              <a:lnSpc>
                <a:spcPct val="11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3800" b="1" dirty="0"/>
              <a:t>Opiekunowie grupy uczniów nie są uczestnikami projektu!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2500" dirty="0"/>
              <a:t>Opiekunem grupowej mobilności uczniów może być osoba niebędąca pracownikiem pedagogicznym szkoły, wyznaczona przez dyrektora szkoły (§ 9.2. Rozporządzenia ministra edukacji narodowej z 25.05.2018 r. w sprawie warunków i sposobu organizowania przez publiczne przedszkola, szkoły i placówki krajoznawstwa i turystyki).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3800" dirty="0"/>
              <a:t>Wyjazdy edukacyjne mogą być realizowane w partnerstwie z instytucjami z krajów UE, Norwegii, Liechtensteinu, Islandii, Republiki Turcji, Republiki Serbii i Republiki Macedonii Północnej.</a:t>
            </a:r>
          </a:p>
          <a:p>
            <a:endParaRPr lang="pl-PL" dirty="0"/>
          </a:p>
        </p:txBody>
      </p:sp>
      <p:pic>
        <p:nvPicPr>
          <p:cNvPr id="4" name="Symbol zastępczy zawartości 4" descr="Rodzina figur samoprzylepnych">
            <a:extLst>
              <a:ext uri="{FF2B5EF4-FFF2-40B4-BE49-F238E27FC236}">
                <a16:creationId xmlns:a16="http://schemas.microsoft.com/office/drawing/2014/main" id="{35139E42-35E6-7D61-AB57-93FA21E30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51670"/>
            <a:ext cx="158417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5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3906FF-EE25-964D-34B7-8C5049AC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Jednokrotne wyjazdy na mobilność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8E1B4E-87B2-AC79-01F5-90F1BA523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72" y="1779662"/>
            <a:ext cx="8219256" cy="26462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 ramach projektu „Zagraniczna mobilność edukacyjna uczniów i kadry edukacji szkolnej” (konkursy 2022, 2023 i 2024), </a:t>
            </a:r>
            <a:r>
              <a:rPr lang="pl-PL" b="1" dirty="0"/>
              <a:t>każdy uczestnik może wziąć udział maksymalnie w jednej zagranicznej mobilności </a:t>
            </a:r>
            <a:r>
              <a:rPr lang="pl-PL" dirty="0"/>
              <a:t>(wyjeździe zagranicznym).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Ograniczenie to </a:t>
            </a:r>
            <a:r>
              <a:rPr lang="pl-PL" b="1" dirty="0"/>
              <a:t>nie dotyczy uczestników wizyty przygotowawczej, opiekunów grupy uczniów oraz osób towarzyszących</a:t>
            </a:r>
            <a:r>
              <a:rPr lang="pl-PL" dirty="0"/>
              <a:t>. Osoby te mogą wziąć udział </a:t>
            </a:r>
            <a:br>
              <a:rPr lang="pl-PL" dirty="0"/>
            </a:br>
            <a:r>
              <a:rPr lang="pl-PL" dirty="0"/>
              <a:t>w wyjeździe więcej niż jeden raz, np. towarzysząc dwóm grupom uczniów, wyjeżdzającym w różnych terminach. </a:t>
            </a:r>
          </a:p>
          <a:p>
            <a:endParaRPr lang="pl-PL" dirty="0"/>
          </a:p>
        </p:txBody>
      </p:sp>
      <p:pic>
        <p:nvPicPr>
          <p:cNvPr id="4" name="Obraz 3" descr="Drewno carvingowe liczby 1 w tabeli">
            <a:extLst>
              <a:ext uri="{FF2B5EF4-FFF2-40B4-BE49-F238E27FC236}">
                <a16:creationId xmlns:a16="http://schemas.microsoft.com/office/drawing/2014/main" id="{A4CE8F86-CA14-24E4-DA83-EF814CCEF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87243"/>
            <a:ext cx="1572120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2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5" descr="Symbole żółte i niebieskie">
            <a:extLst>
              <a:ext uri="{FF2B5EF4-FFF2-40B4-BE49-F238E27FC236}">
                <a16:creationId xmlns:a16="http://schemas.microsoft.com/office/drawing/2014/main" id="{FF05088F-81E1-FB70-1877-A6636D39D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99573"/>
            <a:ext cx="3457914" cy="26463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8A67B0D-F377-1E9B-0A10-78FCC0EF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BA1D0D1-393D-A1C1-27DA-2F69F9A1F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                                       Sesja Q &amp; A</a:t>
            </a:r>
          </a:p>
        </p:txBody>
      </p:sp>
    </p:spTree>
    <p:extLst>
      <p:ext uri="{BB962C8B-B14F-4D97-AF65-F5344CB8AC3E}">
        <p14:creationId xmlns:p14="http://schemas.microsoft.com/office/powerpoint/2010/main" val="2696930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56893B-311C-C4B5-C74E-4712C8C0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Zapraszamy do kontaktu!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527A87-FEDD-893A-FD2E-B8870D672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1800" b="1" dirty="0">
                <a:latin typeface="+mn-lt"/>
              </a:rPr>
              <a:t>Zespół merytoryczny projektu</a:t>
            </a:r>
            <a:br>
              <a:rPr lang="pl-PL" sz="1600" b="1" dirty="0">
                <a:latin typeface="+mn-lt"/>
              </a:rPr>
            </a:br>
            <a:br>
              <a:rPr lang="pl-PL" sz="1400" b="1" dirty="0">
                <a:latin typeface="+mn-lt"/>
              </a:rPr>
            </a:br>
            <a:r>
              <a:rPr lang="pl-PL" sz="1600" b="1" dirty="0">
                <a:latin typeface="+mn-lt"/>
              </a:rPr>
              <a:t>„Zagraniczna mobilność edukacyjna uczniów </a:t>
            </a:r>
            <a:br>
              <a:rPr lang="pl-PL" sz="1600" b="1" dirty="0">
                <a:latin typeface="+mn-lt"/>
              </a:rPr>
            </a:br>
            <a:r>
              <a:rPr lang="pl-PL" sz="1600" b="1" dirty="0">
                <a:latin typeface="+mn-lt"/>
              </a:rPr>
              <a:t>i kadry edukacji szkolnej”</a:t>
            </a:r>
            <a:br>
              <a:rPr lang="pl-PL" sz="1600" b="1" dirty="0">
                <a:latin typeface="+mn-lt"/>
              </a:rPr>
            </a:br>
            <a:br>
              <a:rPr lang="pl-PL" sz="1600" b="1" dirty="0">
                <a:latin typeface="+mn-lt"/>
              </a:rPr>
            </a:br>
            <a:r>
              <a:rPr lang="pl-PL" sz="1600" b="1" dirty="0">
                <a:latin typeface="+mn-lt"/>
              </a:rPr>
              <a:t> e-mail: </a:t>
            </a:r>
            <a:r>
              <a:rPr lang="pl-PL" sz="1600" b="1" dirty="0">
                <a:latin typeface="+mn-lt"/>
                <a:ea typeface="Calibri" panose="020F0502020204030204" pitchFamily="34" charset="0"/>
              </a:rPr>
              <a:t>fersse@frse.org.pl</a:t>
            </a:r>
            <a:br>
              <a:rPr lang="pl-PL" sz="1600" b="1" dirty="0">
                <a:latin typeface="+mj-lt"/>
              </a:rPr>
            </a:br>
            <a:endParaRPr lang="pl-PL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949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1D99BD-83F9-3AF1-C1B2-92721AAD8A79}"/>
              </a:ext>
            </a:extLst>
          </p:cNvPr>
          <p:cNvSpPr txBox="1">
            <a:spLocks/>
          </p:cNvSpPr>
          <p:nvPr/>
        </p:nvSpPr>
        <p:spPr>
          <a:xfrm>
            <a:off x="647700" y="1275606"/>
            <a:ext cx="7848600" cy="2232248"/>
          </a:xfrm>
          <a:prstGeom prst="rect">
            <a:avLst/>
          </a:prstGeom>
          <a:solidFill>
            <a:srgbClr val="EC660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2800" b="1" dirty="0">
                <a:solidFill>
                  <a:schemeClr val="bg2"/>
                </a:solidFill>
              </a:rPr>
              <a:t>Grupa docelowa projektu</a:t>
            </a:r>
            <a:br>
              <a:rPr lang="pl-PL" sz="2800" b="1" dirty="0">
                <a:solidFill>
                  <a:schemeClr val="bg2"/>
                </a:solidFill>
              </a:rPr>
            </a:br>
            <a:endParaRPr lang="pl-P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7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0BD53F-B7E0-02EE-B98A-B10DE44E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83518"/>
            <a:ext cx="7848872" cy="648072"/>
          </a:xfrm>
        </p:spPr>
        <p:txBody>
          <a:bodyPr/>
          <a:lstStyle/>
          <a:p>
            <a:r>
              <a:rPr lang="pl-PL" dirty="0"/>
              <a:t>Uczestnicy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FAFFC7-E1DE-3192-2792-3BA5462C6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1203598"/>
            <a:ext cx="7848872" cy="3096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Uczestnikami projektu mogą być jedynie: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uczniowie/uczennice </a:t>
            </a:r>
            <a:r>
              <a:rPr lang="pl-PL" dirty="0"/>
              <a:t>szkół publicznych i niepublicznych funkcjonujących </a:t>
            </a:r>
            <a:br>
              <a:rPr lang="pl-PL" dirty="0"/>
            </a:br>
            <a:r>
              <a:rPr lang="pl-PL" dirty="0"/>
              <a:t>w systemie edukacji zgodnie z art. 2. ustawy z dn. 14.12.2016 r. Prawo oświatowe;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kadra pedagogiczna </a:t>
            </a:r>
            <a:r>
              <a:rPr lang="pl-PL" dirty="0"/>
              <a:t>– nauczyciele/pracownicy pedagogiczni (nauczyciele, nauczyciele-dyrektorzy, nauczyciele-psychologowie, pedagodzy, nauczyciele-logopedzi, nauczyciele-bibliotekarze, nauczyciele pracujący </a:t>
            </a:r>
            <a:br>
              <a:rPr lang="pl-PL" dirty="0"/>
            </a:br>
            <a:r>
              <a:rPr lang="pl-PL" dirty="0"/>
              <a:t>w świetlicach), których działalność jest związana z edukacją szkolną </a:t>
            </a:r>
            <a:br>
              <a:rPr lang="pl-PL" dirty="0"/>
            </a:br>
            <a:r>
              <a:rPr lang="pl-PL" dirty="0"/>
              <a:t>i są zatrudnieni w placówkach otrzymujących dofinansowanie</a:t>
            </a:r>
          </a:p>
          <a:p>
            <a:endParaRPr lang="pl-PL" dirty="0"/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znajdujący się w niekorzystnej sytuacji, czyli osoby o tzw. mniejszych szansach.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549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4127C9-5F9B-AFF7-4DCF-44CB0BA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Niekorzystna sytuacja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A7CD65-B7B1-BF75-0ADF-15E1F40D3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/>
              <a:t>Za uczestników znajdujących się w niekorzystnej sytuacji mogą zostać uznane </a:t>
            </a:r>
            <a:r>
              <a:rPr lang="pl-PL" b="1" dirty="0"/>
              <a:t>osoby, w przypadku których dostęp do uczestnictwa w programie jest utrudniony lub ograniczony z powodu</a:t>
            </a:r>
            <a:r>
              <a:rPr lang="pl-PL" dirty="0"/>
              <a:t>:</a:t>
            </a:r>
          </a:p>
          <a:p>
            <a:pPr marL="285750" lvl="0" indent="-28575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dirty="0"/>
              <a:t>niepełnosprawności,</a:t>
            </a:r>
          </a:p>
          <a:p>
            <a:pPr marL="285750" lvl="0" indent="-28575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dirty="0"/>
              <a:t>trudności edukacyjnych,</a:t>
            </a:r>
          </a:p>
          <a:p>
            <a:pPr marL="285750" lvl="0" indent="-28575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dirty="0"/>
              <a:t>przeszkód natury ekonomicznej,</a:t>
            </a:r>
          </a:p>
          <a:p>
            <a:pPr marL="285750" lvl="0" indent="-28575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dirty="0"/>
              <a:t>różnic kulturowych, </a:t>
            </a:r>
          </a:p>
          <a:p>
            <a:pPr marL="285750" lvl="0" indent="-28575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dirty="0"/>
              <a:t>problemów zdrowotnych,</a:t>
            </a:r>
          </a:p>
          <a:p>
            <a:pPr marL="285750" lvl="0" indent="-28575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dirty="0"/>
              <a:t>przeszkód społecznych, </a:t>
            </a:r>
          </a:p>
          <a:p>
            <a:pPr marL="285750" lvl="0" indent="-28575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dirty="0"/>
              <a:t>przeszkód natury geograficznej.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926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08D210-B5C4-2951-7E96-DFB44724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Niepełnosprawność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B46F69-F3EE-008A-C286-DC04FE80F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Obniżona sprawność fizyczna, umysłowa, intelektualna lub sensoryczna</a:t>
            </a:r>
            <a:r>
              <a:rPr lang="pl-PL" dirty="0"/>
              <a:t>, </a:t>
            </a:r>
            <a:r>
              <a:rPr lang="pl-PL" b="1" dirty="0"/>
              <a:t>która </a:t>
            </a:r>
            <a:r>
              <a:rPr lang="pl-PL" dirty="0"/>
              <a:t>w interakcji z różnymi barierami </a:t>
            </a:r>
            <a:r>
              <a:rPr lang="pl-PL" b="1" dirty="0"/>
              <a:t>może ograniczać pełne i efektywne uczestnictwo w życiu społecznym </a:t>
            </a:r>
            <a:r>
              <a:rPr lang="pl-PL" dirty="0"/>
              <a:t>na równych zasadach z innymi obywatelami.</a:t>
            </a:r>
          </a:p>
        </p:txBody>
      </p:sp>
      <p:pic>
        <p:nvPicPr>
          <p:cNvPr id="4" name="Symbol zastępczy zawartości 4" descr="Dłoń czytająca pismo Braille'a">
            <a:extLst>
              <a:ext uri="{FF2B5EF4-FFF2-40B4-BE49-F238E27FC236}">
                <a16:creationId xmlns:a16="http://schemas.microsoft.com/office/drawing/2014/main" id="{C6151C0B-C9DB-67A6-198A-63232D14E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43758"/>
            <a:ext cx="266429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3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EBBABF-A25E-19C5-6F80-6E328ED2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Trudności edukacyjne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BAE891-9366-E982-F822-6CC610AB0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tym </a:t>
            </a:r>
            <a:r>
              <a:rPr lang="pl-PL" b="1" dirty="0"/>
              <a:t>mniejsza dostępność oraz struktura oferty edukacyjnej </a:t>
            </a:r>
            <a:r>
              <a:rPr lang="pl-PL" dirty="0"/>
              <a:t>i szkoleń oraz </a:t>
            </a:r>
            <a:r>
              <a:rPr lang="pl-PL" b="1" dirty="0"/>
              <a:t>problemy edukacyjne</a:t>
            </a:r>
            <a:r>
              <a:rPr lang="pl-PL" dirty="0"/>
              <a:t> </a:t>
            </a:r>
            <a:r>
              <a:rPr lang="pl-PL" b="1" dirty="0"/>
              <a:t>powodujące osiąganie słabych wyników w nauczaniu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a tym samym słabsze przygotowanie do życia zawodowego i społecznego, prowadzące do przedwczesnego kończenia nauki.</a:t>
            </a:r>
          </a:p>
          <a:p>
            <a:endParaRPr lang="pl-PL" dirty="0"/>
          </a:p>
        </p:txBody>
      </p:sp>
      <p:pic>
        <p:nvPicPr>
          <p:cNvPr id="4" name="Symbol zastępczy zawartości 3" descr="Labyrinth 3D — biały">
            <a:extLst>
              <a:ext uri="{FF2B5EF4-FFF2-40B4-BE49-F238E27FC236}">
                <a16:creationId xmlns:a16="http://schemas.microsoft.com/office/drawing/2014/main" id="{B0DED32B-48FE-16AC-16E4-D881DD641E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215"/>
          <a:stretch/>
        </p:blipFill>
        <p:spPr>
          <a:xfrm>
            <a:off x="1043608" y="2906073"/>
            <a:ext cx="2376264" cy="1369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704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4F19AA-11CF-F6EB-365B-7FF6A6B9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Przeszkody natury ekonomicznej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75D60B-3C77-4924-2FE3-74B07BDB4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48192"/>
            <a:ext cx="7848872" cy="2646294"/>
          </a:xfrm>
        </p:spPr>
        <p:txBody>
          <a:bodyPr/>
          <a:lstStyle/>
          <a:p>
            <a:r>
              <a:rPr lang="pl-PL" dirty="0"/>
              <a:t>Za uczestników z mniejszymi szansami spowodowanymi przeszkodami natury ekonomicznej uznajemy </a:t>
            </a:r>
            <a:r>
              <a:rPr lang="pl-PL" b="1" dirty="0"/>
              <a:t>osoby o niskim standardzie życia, niskich dochodach, zadłużone </a:t>
            </a:r>
            <a:r>
              <a:rPr lang="pl-PL" dirty="0"/>
              <a:t>lub </a:t>
            </a:r>
            <a:r>
              <a:rPr lang="pl-PL" b="1" dirty="0"/>
              <a:t>doświadczające problemów finansowych</a:t>
            </a:r>
            <a:r>
              <a:rPr lang="pl-PL" dirty="0"/>
              <a:t>, osoby </a:t>
            </a:r>
            <a:r>
              <a:rPr lang="pl-PL" b="1" dirty="0"/>
              <a:t>zależne od systemu opieki społecznej</a:t>
            </a:r>
            <a:r>
              <a:rPr lang="pl-PL" dirty="0"/>
              <a:t>, znajdujące się </a:t>
            </a:r>
            <a:r>
              <a:rPr lang="pl-PL" b="1" dirty="0"/>
              <a:t>w niepewnej sytuacji ekonomicznej lub ubóstwie</a:t>
            </a:r>
            <a:r>
              <a:rPr lang="pl-PL" dirty="0"/>
              <a:t>. </a:t>
            </a:r>
          </a:p>
          <a:p>
            <a:endParaRPr lang="pl-PL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Symbol zastępczy zawartości 3" descr="Downward Trend">
                <a:extLst>
                  <a:ext uri="{FF2B5EF4-FFF2-40B4-BE49-F238E27FC236}">
                    <a16:creationId xmlns:a16="http://schemas.microsoft.com/office/drawing/2014/main" id="{D6068C2E-1919-BD9D-6683-C2B679214E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4142034"/>
                  </p:ext>
                </p:extLst>
              </p:nvPr>
            </p:nvGraphicFramePr>
            <p:xfrm>
              <a:off x="3875262" y="3032565"/>
              <a:ext cx="1465483" cy="123306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465483" cy="1233066"/>
                    </a:xfrm>
                    <a:prstGeom prst="rect">
                      <a:avLst/>
                    </a:prstGeom>
                  </am3d:spPr>
                  <am3d:camera>
                    <am3d:pos x="0" y="0" z="6239203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198" d="1000000"/>
                    <am3d:preTrans dx="0" dy="-15145514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75523" ay="75505" az="-166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95201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Symbol zastępczy zawartości 3" descr="Downward Trend">
                <a:extLst>
                  <a:ext uri="{FF2B5EF4-FFF2-40B4-BE49-F238E27FC236}">
                    <a16:creationId xmlns:a16="http://schemas.microsoft.com/office/drawing/2014/main" id="{D6068C2E-1919-BD9D-6683-C2B679214E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5262" y="3032565"/>
                <a:ext cx="1465483" cy="12330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625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C15921-F89C-3D18-3E67-E2624037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Różnice kulturowe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4E2710-47F6-9990-2F9F-E02ACA7C0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Różnice kulturowe wpływające na zmniejszenie szans w szczególności osób pochodzących ze środowisk migracyjnych lub uchodźczych: </a:t>
            </a:r>
            <a:r>
              <a:rPr lang="pl-PL" b="1" dirty="0"/>
              <a:t>imigranci lub uchodźcy bądź ich potomkowie</a:t>
            </a:r>
            <a:r>
              <a:rPr lang="pl-PL" dirty="0"/>
              <a:t>, osoby należące do </a:t>
            </a:r>
            <a:r>
              <a:rPr lang="pl-PL" b="1" dirty="0"/>
              <a:t>mniejszości narodowych </a:t>
            </a:r>
            <a:r>
              <a:rPr lang="pl-PL" dirty="0"/>
              <a:t>lub</a:t>
            </a:r>
            <a:r>
              <a:rPr lang="pl-PL" b="1" dirty="0"/>
              <a:t> etnicznych</a:t>
            </a:r>
            <a:r>
              <a:rPr lang="pl-PL" dirty="0"/>
              <a:t>, osoby</a:t>
            </a:r>
            <a:r>
              <a:rPr lang="pl-PL" b="1" dirty="0"/>
              <a:t> mające trudności z adaptacją językową lub integracją kulturową bądź religijną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pic>
        <p:nvPicPr>
          <p:cNvPr id="4" name="Symbol zastępczy zawartości 4" descr="Uczniowie na zajęciach">
            <a:extLst>
              <a:ext uri="{FF2B5EF4-FFF2-40B4-BE49-F238E27FC236}">
                <a16:creationId xmlns:a16="http://schemas.microsoft.com/office/drawing/2014/main" id="{422930F0-FC87-9B88-25FA-B71B34D90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03798"/>
            <a:ext cx="2052428" cy="14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8A3DCC-3B65-5FA4-E3F7-99C2229B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Problemy zdrowotne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C376C3-BB56-6BDA-9E42-BCD64DBA9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Osoby z </a:t>
            </a:r>
            <a:r>
              <a:rPr lang="pl-PL" b="1" dirty="0"/>
              <a:t>przewlekłymi problemami zdrowotnymi</a:t>
            </a:r>
            <a:r>
              <a:rPr lang="pl-PL" dirty="0"/>
              <a:t>, </a:t>
            </a:r>
            <a:r>
              <a:rPr lang="pl-PL" b="1" dirty="0"/>
              <a:t>poważnymi chorobami </a:t>
            </a:r>
            <a:r>
              <a:rPr lang="pl-PL" dirty="0"/>
              <a:t>lub </a:t>
            </a:r>
            <a:r>
              <a:rPr lang="pl-PL" b="1" dirty="0"/>
              <a:t>zaburzeniami psychicznymi </a:t>
            </a:r>
            <a:r>
              <a:rPr lang="pl-PL" dirty="0"/>
              <a:t>lub wszelkimi </a:t>
            </a:r>
            <a:r>
              <a:rPr lang="pl-PL" b="1" dirty="0"/>
              <a:t>innymi sytuacjami związanymi ze zdrowiem fizycznym lub psychicznym</a:t>
            </a:r>
            <a:r>
              <a:rPr lang="pl-PL" dirty="0"/>
              <a:t>, które utrudniają lub uniemożliwiają uczestnictwo w życiu społecznym.</a:t>
            </a:r>
          </a:p>
          <a:p>
            <a:endParaRPr lang="pl-PL" dirty="0"/>
          </a:p>
        </p:txBody>
      </p:sp>
      <p:pic>
        <p:nvPicPr>
          <p:cNvPr id="4" name="Symbol zastępczy zawartości 4" descr="Wiersze wysuwu na półce">
            <a:extLst>
              <a:ext uri="{FF2B5EF4-FFF2-40B4-BE49-F238E27FC236}">
                <a16:creationId xmlns:a16="http://schemas.microsoft.com/office/drawing/2014/main" id="{FE924DCA-5E6D-1469-A508-6080275A7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87773"/>
            <a:ext cx="1944216" cy="14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46307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+">
  <a:themeElements>
    <a:clrScheme name="Niestandardowy 5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F0575C"/>
      </a:accent1>
      <a:accent2>
        <a:srgbClr val="F0575C"/>
      </a:accent2>
      <a:accent3>
        <a:srgbClr val="F0575C"/>
      </a:accent3>
      <a:accent4>
        <a:srgbClr val="F0575C"/>
      </a:accent4>
      <a:accent5>
        <a:srgbClr val="F0575C"/>
      </a:accent5>
      <a:accent6>
        <a:srgbClr val="F0575C"/>
      </a:accent6>
      <a:hlink>
        <a:srgbClr val="F0575C"/>
      </a:hlink>
      <a:folHlink>
        <a:srgbClr val="F0575C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819</Words>
  <Application>Microsoft Office PowerPoint</Application>
  <PresentationFormat>Pokaz na ekranie (16:9)</PresentationFormat>
  <Paragraphs>52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Trebuchet MS</vt:lpstr>
      <vt:lpstr>Erasmus+</vt:lpstr>
      <vt:lpstr>Prezentacja programu PowerPoint</vt:lpstr>
      <vt:lpstr>Prezentacja programu PowerPoint</vt:lpstr>
      <vt:lpstr>Uczestnicy projektu</vt:lpstr>
      <vt:lpstr>Niekorzystna sytuacja </vt:lpstr>
      <vt:lpstr>Niepełnosprawność</vt:lpstr>
      <vt:lpstr>Trudności edukacyjne</vt:lpstr>
      <vt:lpstr>Przeszkody natury ekonomicznej</vt:lpstr>
      <vt:lpstr>Różnice kulturowe</vt:lpstr>
      <vt:lpstr>Problemy zdrowotne</vt:lpstr>
      <vt:lpstr>Przeszkody społeczne</vt:lpstr>
      <vt:lpstr>Przeszkody natury geograficznej</vt:lpstr>
      <vt:lpstr>Główne działania w projekcie – wyjazdy edukacyjne</vt:lpstr>
      <vt:lpstr>Główne działania w projekcie – wyjazdy edukacyjne – cd.</vt:lpstr>
      <vt:lpstr>Jednokrotne wyjazdy na mobilność</vt:lpstr>
      <vt:lpstr>Dziękuję za uwagę!</vt:lpstr>
      <vt:lpstr>Zapraszamy do kontaktu!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Agnieszka Guzowska</cp:lastModifiedBy>
  <cp:revision>261</cp:revision>
  <cp:lastPrinted>2023-11-23T14:08:41Z</cp:lastPrinted>
  <dcterms:created xsi:type="dcterms:W3CDTF">2015-12-08T12:55:20Z</dcterms:created>
  <dcterms:modified xsi:type="dcterms:W3CDTF">2023-12-01T12:33:42Z</dcterms:modified>
</cp:coreProperties>
</file>