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316B-A447-48BC-B7A0-79116A1AF161}" type="datetimeFigureOut">
              <a:rPr lang="pl-PL" smtClean="0"/>
              <a:t>21.10.2024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7FDC8-FAD1-426F-928E-4954952820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85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639F-5BCF-4D1A-94DA-2D15DC9B3839}" type="datetime1">
              <a:rPr lang="pl-PL" smtClean="0"/>
              <a:t>21.10.2024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41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EA25-EAE6-49D2-AA59-98DD2C8109CF}" type="datetime1">
              <a:rPr lang="pl-PL" smtClean="0"/>
              <a:t>21.10.2024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685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7084-471F-4E62-BD55-F7B6174F6914}" type="datetime1">
              <a:rPr lang="pl-PL" smtClean="0"/>
              <a:t>21.10.2024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518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65B2-E4C0-4AFF-B9C9-9797A7B46296}" type="datetime1">
              <a:rPr lang="pl-PL" smtClean="0"/>
              <a:t>21.10.2024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2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BC3C-1C12-48AE-8A80-BB9EFD554E1E}" type="datetime1">
              <a:rPr lang="pl-PL" smtClean="0"/>
              <a:t>21.10.2024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963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CB43-56EB-4B49-AF80-39C79D43EE93}" type="datetime1">
              <a:rPr lang="pl-PL" smtClean="0"/>
              <a:t>21.10.2024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6847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74DE-930C-46D6-93E1-21CB069E1241}" type="datetime1">
              <a:rPr lang="pl-PL" smtClean="0"/>
              <a:t>21.10.2024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275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76CA-92E8-4B5D-9CDC-B2EB73DBD006}" type="datetime1">
              <a:rPr lang="pl-PL" smtClean="0"/>
              <a:t>21.10.2024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309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1599-9ECD-4392-BEFD-DDE75DB5719E}" type="datetime1">
              <a:rPr lang="pl-PL" smtClean="0"/>
              <a:t>21.10.2024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44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C929-F780-49F5-A3E8-DE030B650B47}" type="datetime1">
              <a:rPr lang="pl-PL" smtClean="0"/>
              <a:t>21.10.2024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70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6B76-7547-48EB-8270-ACC2CCEFBA90}" type="datetime1">
              <a:rPr lang="pl-PL" smtClean="0"/>
              <a:t>21.10.2024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16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927E-539C-4B17-9EAE-956D2CC7C10B}" type="datetime1">
              <a:rPr lang="pl-PL" smtClean="0"/>
              <a:t>21.10.2024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07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44C5-55B2-48F7-911C-E9C1B6CB39CD}" type="datetime1">
              <a:rPr lang="pl-PL" smtClean="0"/>
              <a:t>21.10.2024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453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738-C8B7-4E1A-80C7-BF9E24687374}" type="datetime1">
              <a:rPr lang="pl-PL" smtClean="0"/>
              <a:t>21.10.2024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888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43D59-5A43-41A9-99BC-62B0A17252AB}" type="datetime1">
              <a:rPr lang="pl-PL" smtClean="0"/>
              <a:t>21.10.2024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81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C4E-CFF9-404E-816D-0834C688FF8F}" type="datetime1">
              <a:rPr lang="pl-PL" smtClean="0"/>
              <a:t>21.10.2024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861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6A87-DA26-4359-AADE-9C754540AACF}" type="datetime1">
              <a:rPr lang="pl-PL" smtClean="0"/>
              <a:t>21.10.2024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34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26B8041-D122-4B91-95C7-E0B00356ECFF}" type="datetime1">
              <a:rPr lang="pl-PL" smtClean="0"/>
              <a:t>21.10.2024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8EC44E7-D3A6-409F-AEF2-2673A7EB9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7226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2553B1-8D26-E2BA-36F3-4FABD5CD1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08" y="694481"/>
            <a:ext cx="3615575" cy="4835617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pl-PL" sz="3500" b="1" dirty="0">
                <a:latin typeface="Cavolini" panose="020B0502040204020203" pitchFamily="66" charset="0"/>
                <a:cs typeface="Cavolini" panose="020B0502040204020203" pitchFamily="66" charset="0"/>
              </a:rPr>
              <a:t>Wizja Polski w Europie 2025:</a:t>
            </a:r>
            <a:br>
              <a:rPr lang="pl-PL" sz="3500" b="1" dirty="0"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pl-PL" sz="3500" b="1" dirty="0">
                <a:latin typeface="Cavolini" panose="020B0502040204020203" pitchFamily="66" charset="0"/>
                <a:cs typeface="Cavolini" panose="020B0502040204020203" pitchFamily="66" charset="0"/>
              </a:rPr>
              <a:t>Co Polska może zrobić dla bezpiecznej </a:t>
            </a:r>
            <a:br>
              <a:rPr lang="pl-PL" sz="3500" b="1" dirty="0"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pl-PL" sz="3500" b="1" dirty="0">
                <a:latin typeface="Cavolini" panose="020B0502040204020203" pitchFamily="66" charset="0"/>
                <a:cs typeface="Cavolini" panose="020B0502040204020203" pitchFamily="66" charset="0"/>
              </a:rPr>
              <a:t>i zjednoczonej Europy? 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08187575-5CB4-477B-AA47-020C6D2A7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1040" name="Picture 1039">
            <a:extLst>
              <a:ext uri="{FF2B5EF4-FFF2-40B4-BE49-F238E27FC236}">
                <a16:creationId xmlns:a16="http://schemas.microsoft.com/office/drawing/2014/main" id="{EE585F70-7C5D-424E-A182-39507AF48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768D500-2150-456D-A9C5-E8ABCE653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18" r="-1" b="79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4" name="AutoShape 4" descr="The Polish flag (a horizontal bicolor with white on top and red on the bottom) blending into the European Union flag (a blue background with a circle of 12 gold stars). The flags should overlap gracefully, creating a sense of unity and cooperation between Poland and the European Union.">
            <a:extLst>
              <a:ext uri="{FF2B5EF4-FFF2-40B4-BE49-F238E27FC236}">
                <a16:creationId xmlns:a16="http://schemas.microsoft.com/office/drawing/2014/main" id="{A7AE72E2-C557-51E0-2699-3717A1D62D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710381"/>
            <a:ext cx="4291781" cy="42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8" descr="The Polish flag (a horizontal bicolor with white on top and red on the bottom) blending into the European Union flag (a blue background with a circle of 12 gold stars). The flags should overlap gracefully, creating a sense of unity and cooperation between Poland and the European Union.">
            <a:extLst>
              <a:ext uri="{FF2B5EF4-FFF2-40B4-BE49-F238E27FC236}">
                <a16:creationId xmlns:a16="http://schemas.microsoft.com/office/drawing/2014/main" id="{9844F5F1-7FF4-1ADA-CC89-FEFA2C44BC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215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2930340-9270-03DE-307D-AC35957447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7"/>
          <a:stretch/>
        </p:blipFill>
        <p:spPr>
          <a:xfrm>
            <a:off x="0" y="-7183"/>
            <a:ext cx="1219200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335C70D-772B-BFF2-5DD0-39CD54C6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27" y="1148052"/>
            <a:ext cx="3596420" cy="979016"/>
          </a:xfrm>
        </p:spPr>
        <p:txBody>
          <a:bodyPr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  <a:t>Wzmocnienie bezpieczeństwa wschodnich granic Europy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EEDF75-8085-82CE-7934-FB688C14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27" y="2127067"/>
            <a:ext cx="3531684" cy="4008261"/>
          </a:xfrm>
        </p:spPr>
        <p:txBody>
          <a:bodyPr anchor="t">
            <a:noAutofit/>
          </a:bodyPr>
          <a:lstStyle/>
          <a:p>
            <a:pPr marL="369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  <a:t>Granice Polski z Ukrainą, Białorusią</a:t>
            </a:r>
            <a:b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  <a:t>i Rosją sprawiają, że jest ona bardzo ważna dla bezpieczeństwa europejskiego. Wspiera Ukrainę w walce z rosyjską agresją. Może również wzmocnić współpracę w ramach NATO i zwiększyć inwestycje w obronę terytorialną. </a:t>
            </a:r>
          </a:p>
          <a:p>
            <a:pPr marL="369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  <a:t>Polska powinna:</a:t>
            </a:r>
          </a:p>
          <a:p>
            <a:pPr marL="369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  <a:t>-Zwiększyć pomoc humanitarną</a:t>
            </a:r>
            <a:b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  <a:t>i wojskową dla Ukrainy oraz wspierać bezpieczeństwo wschodniej granicy Europy.</a:t>
            </a:r>
          </a:p>
          <a:p>
            <a:pPr marL="369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  <a:t>- Wspierać rozwój infrastruktury wojskowej NATO i współpracować</a:t>
            </a:r>
            <a:b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1100" dirty="0">
                <a:latin typeface="Cavolini" panose="03000502040302020204" pitchFamily="66" charset="0"/>
                <a:cs typeface="Cavolini" panose="03000502040302020204" pitchFamily="66" charset="0"/>
              </a:rPr>
              <a:t>z krajami bałtyckimi w celu opracowania wspólnej strategii obronnej.</a:t>
            </a:r>
          </a:p>
        </p:txBody>
      </p:sp>
    </p:spTree>
    <p:extLst>
      <p:ext uri="{BB962C8B-B14F-4D97-AF65-F5344CB8AC3E}">
        <p14:creationId xmlns:p14="http://schemas.microsoft.com/office/powerpoint/2010/main" val="75926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4209C49-B77F-E213-160B-6B2484BF5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7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4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AEB717-558F-C420-23F7-249EE284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  <a:t>Przewodnictwo </a:t>
            </a:r>
            <a:b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  <a:t>w transformacji energetycznej</a:t>
            </a:r>
          </a:p>
        </p:txBody>
      </p:sp>
      <p:sp>
        <p:nvSpPr>
          <p:cNvPr id="4" name="AutoShape 2" descr="A futuristic vision of Poland leading the energy transformation in Europe, featuring large solar panel farms (photovoltaics) and wind turbine farms. The landscape shows a combination of advanced renewable energy sources, with vast fields of solar panels and towering wind turbines, set against a backdrop of modern cities and clean energy infrastructure. The scene reflects Poland as a leader in green energy innovation, promoting a sustainable and environmentally friendly future for Europe.">
            <a:extLst>
              <a:ext uri="{FF2B5EF4-FFF2-40B4-BE49-F238E27FC236}">
                <a16:creationId xmlns:a16="http://schemas.microsoft.com/office/drawing/2014/main" id="{57CD8535-CDD5-A3FA-A0F7-6CBCA2B65DF3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913795" y="1968237"/>
            <a:ext cx="3531684" cy="36791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369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Polska może odegrać ważną rolę w transformacji energetycznej Europy, w szczególności poprzez rozwój odnawialnych źródeł energii, takich jak energia wiatrowa i słoneczna. Aby przyczynić się do bezpieczeństwa energetycznego Europy, Polska powinna:</a:t>
            </a:r>
          </a:p>
          <a:p>
            <a:pPr marL="369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-Zmniejszyć swoją zależność od paliw kopalnych </a:t>
            </a:r>
            <a:br>
              <a:rPr lang="pl-PL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wzmocnić europejskie bezpieczeństwo energetyczne po przez stworzenie zintegrowanej sieci energetycznej z współpracującymi krajami UE;</a:t>
            </a:r>
          </a:p>
          <a:p>
            <a:pPr marL="369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-Przewodniczyć  w projektach , takich jak dekarbonizacja przemysłu  promowanie zielonych technologii, co umocni pozycję Polski jako lidera w walce ze zmianami klimatycznymi.</a:t>
            </a:r>
          </a:p>
          <a:p>
            <a:pPr marL="36900" indent="0">
              <a:buNone/>
            </a:pPr>
            <a:endParaRPr lang="pl-PL" sz="1600" dirty="0"/>
          </a:p>
        </p:txBody>
      </p:sp>
      <p:sp>
        <p:nvSpPr>
          <p:cNvPr id="5" name="AutoShape 4" descr="A futuristic vision of Poland leading the energy transformation in Europe, featuring large solar panel farms (photovoltaics) and wind turbine farms. The landscape shows a combination of advanced renewable energy sources, with vast fields of solar panels and towering wind turbines, set against a backdrop of modern cities and clean energy infrastructure. The scene reflects Poland as a leader in green energy innovation, promoting a sustainable and environmentally friendly future for Europe.">
            <a:extLst>
              <a:ext uri="{FF2B5EF4-FFF2-40B4-BE49-F238E27FC236}">
                <a16:creationId xmlns:a16="http://schemas.microsoft.com/office/drawing/2014/main" id="{F86E7685-A0AA-57D1-364A-C93C04253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06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publiczność, flaga, audytorium, osoba&#10;&#10;Opis wygenerowany automatycznie">
            <a:extLst>
              <a:ext uri="{FF2B5EF4-FFF2-40B4-BE49-F238E27FC236}">
                <a16:creationId xmlns:a16="http://schemas.microsoft.com/office/drawing/2014/main" id="{AE8AE491-02DB-261B-7974-3A3291E9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6" b="20914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 useBgFill="1">
        <p:nvSpPr>
          <p:cNvPr id="19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D62758-57AA-A15D-AF7B-EC9C3DD1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pl-PL" sz="2000" dirty="0">
                <a:latin typeface="Cavolini" panose="03000502040302020204" pitchFamily="66" charset="0"/>
                <a:cs typeface="Cavolini" panose="03000502040302020204" pitchFamily="66" charset="0"/>
              </a:rPr>
              <a:t>Aktywne wsparcie w integracje europejską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4159C0-F8EC-EF14-0BA9-79C3D7DEF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24404"/>
            <a:ext cx="3531684" cy="4265787"/>
          </a:xfrm>
        </p:spPr>
        <p:txBody>
          <a:bodyPr anchor="t">
            <a:normAutofit/>
          </a:bodyPr>
          <a:lstStyle/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Polska może nadal odgrywać rolę w integracji europejskiej poprzez promowanie solidarności wśród państw członkowskich UE i wspieranie krajów starających się o dołączenie do niej.</a:t>
            </a:r>
          </a:p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Główne działania są następujące:</a:t>
            </a:r>
          </a:p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-Polska powinna aktywnie współpracować z Grupą Wyszehradzką (V4), a także krajami regionu Morza Bałtyckiego w celu wspólnego kształtowania polityki UE</a:t>
            </a:r>
            <a:b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i promowania interesów regionalnych.</a:t>
            </a:r>
          </a:p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-Wzmacnianie rządów prawa – dbanie o przestrzeganie wspólnych wartości UE, takich jak demokracja, wolność słowa, prawa człowieka i rządy prawa. To pozwoli Polsce odegrać aktywną rolę w obronie fundamentalnych zasad Unii.</a:t>
            </a:r>
          </a:p>
          <a:p>
            <a:pPr marL="36900" indent="0">
              <a:buNone/>
            </a:pPr>
            <a:endParaRPr lang="pl-PL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54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6071B3C-AB8D-094C-1631-054F3372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78" b="20772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916B7E5-F8BF-0515-FDE9-E111D9B3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Autofit/>
          </a:bodyPr>
          <a:lstStyle/>
          <a:p>
            <a:pPr algn="l"/>
            <a: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  <a:t>Promowanie innowacji</a:t>
            </a:r>
            <a:b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  <a:t>i cyfryzacji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90C1B1-E527-A1E1-5CA6-AB1FCE457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Polska ma potencjał, by stać się regionalnym liderem innowacji </a:t>
            </a:r>
            <a:b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i cyfryzacji. Przyszłość Europy zależy od najnowszych technologii, a Polska może inwestować w rozwój tych </a:t>
            </a:r>
            <a:r>
              <a:rPr lang="pl-PL" sz="1200" dirty="0">
                <a:solidFill>
                  <a:schemeClr val="bg2">
                    <a:lumMod val="25000"/>
                    <a:lumOff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obszarów nauki:</a:t>
            </a:r>
          </a:p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-Inwestycje w nowe technologie, rozwój sztucznej inteligencji (AI), technologii i cyfrowej gospodarki przyczyni się do rozwoju innowacyjnej Europy.</a:t>
            </a:r>
          </a:p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-Wzmocnienie </a:t>
            </a:r>
            <a:r>
              <a:rPr lang="pl-PL" sz="1200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cyberbezpieczeństwa</a:t>
            </a:r>
            <a:r>
              <a:rPr lang="pl-PL" sz="1200" dirty="0">
                <a:solidFill>
                  <a:schemeClr val="bg2">
                    <a:lumMod val="25000"/>
                    <a:lumOff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  <a:r>
              <a:rPr lang="pl-PL" sz="12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Polska powinna inwestować w rozwój bezpieczeństwa cyfrowego, aby przeciwdziałać zagrożeniu cyberatakami, co jest kluczową kwestią dla nowoczesnej Europy.</a:t>
            </a:r>
          </a:p>
        </p:txBody>
      </p:sp>
    </p:spTree>
    <p:extLst>
      <p:ext uri="{BB962C8B-B14F-4D97-AF65-F5344CB8AC3E}">
        <p14:creationId xmlns:p14="http://schemas.microsoft.com/office/powerpoint/2010/main" val="87765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8">
            <a:extLst>
              <a:ext uri="{FF2B5EF4-FFF2-40B4-BE49-F238E27FC236}">
                <a16:creationId xmlns:a16="http://schemas.microsoft.com/office/drawing/2014/main" id="{29DDCEBF-E9E0-58CE-F947-5ED4A1545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42441" y="-7183"/>
            <a:ext cx="12192000" cy="6857990"/>
          </a:xfrm>
          <a:prstGeom prst="rect">
            <a:avLst/>
          </a:prstGeom>
        </p:spPr>
      </p:pic>
      <p:sp useBgFill="1">
        <p:nvSpPr>
          <p:cNvPr id="21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9BA29A4-95AF-E900-80E2-35D1BA0D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pl-PL" sz="2200">
                <a:latin typeface="Cavolini" panose="03000502040302020204" pitchFamily="66" charset="0"/>
                <a:cs typeface="Cavolini" panose="03000502040302020204" pitchFamily="66" charset="0"/>
              </a:rPr>
              <a:t>Utrzymanie spójności społecznej w Europie.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D23EEEA-93C9-CF8D-54BA-2B5B454BF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W obliczu rosnących nierówności społecznych i kryzysu migracyjnego Polska może aktywnie promować solidarność społeczną w Europie. Wzmocnienie spójności społecznej jest kluczowe dla stabilności Unii Europejskiej:</a:t>
            </a:r>
          </a:p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-Opracowanie wspólnej polityki migracyjnej z innymi krajami UE w oparciu o solidarność i skuteczne mechanizmy zarządzania kryzysem migracyjnym.</a:t>
            </a:r>
          </a:p>
          <a:p>
            <a:pPr marL="36900" indent="0"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-Wzmacnianie edukacji i wymiany kulturalnej – wspieranie programów edukacyjnych, takich jak Erasmus+, które pomagają budować zrozumienie i współpracę między młodymi Europejczykami.</a:t>
            </a:r>
            <a:endParaRPr lang="en-US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4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000" advTm="17000">
        <p159:morph option="byObject"/>
      </p:transition>
    </mc:Choice>
    <mc:Fallback xmlns="">
      <p:transition spd="slow" advTm="1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niebo, chmura, duże, na wolnym powietrzu&#10;&#10;Opis wygenerowany automatycznie">
            <a:extLst>
              <a:ext uri="{FF2B5EF4-FFF2-40B4-BE49-F238E27FC236}">
                <a16:creationId xmlns:a16="http://schemas.microsoft.com/office/drawing/2014/main" id="{4FB67FA2-C094-3B53-8991-EA266E89C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8" b="23622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7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9FFCE3-CECD-27F0-30A4-254B42672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pl-PL" sz="2000">
                <a:latin typeface="Cavolini" panose="03000502040302020204" pitchFamily="66" charset="0"/>
                <a:cs typeface="Cavolini" panose="03000502040302020204" pitchFamily="66" charset="0"/>
              </a:rPr>
              <a:t>Wzmocnienie współpracy gospodarczej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00F562-B5FE-65F7-9776-F4821FCF8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 marL="36900" indent="0">
              <a:lnSpc>
                <a:spcPct val="90000"/>
              </a:lnSpc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Polska, będąc jednym z największych rynków w Europie Środkowej może wzmocnić swoją pozycję poprzez promowanie współpracy gospodarczej w ramach UE:</a:t>
            </a:r>
          </a:p>
          <a:p>
            <a:pPr marL="36900" indent="0">
              <a:lnSpc>
                <a:spcPct val="90000"/>
              </a:lnSpc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-Wspieranie jednolitego rynku UE, w tym swobodnego przepływu towarów, usług, kapitału i osób.</a:t>
            </a:r>
          </a:p>
          <a:p>
            <a:pPr marL="36900" indent="0">
              <a:lnSpc>
                <a:spcPct val="90000"/>
              </a:lnSpc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-Inwestowanie w infrastrukturę transportową i logistyczną, co przyczyni się do zwiększenia integracji gospodarczej i handlowej Europy.</a:t>
            </a:r>
          </a:p>
          <a:p>
            <a:pPr marL="36900" indent="0">
              <a:lnSpc>
                <a:spcPct val="90000"/>
              </a:lnSpc>
              <a:buNone/>
            </a:pPr>
            <a:r>
              <a:rPr lang="pl-PL" sz="1200" dirty="0">
                <a:latin typeface="Cavolini" panose="03000502040302020204" pitchFamily="66" charset="0"/>
                <a:cs typeface="Cavolini" panose="03000502040302020204" pitchFamily="66" charset="0"/>
              </a:rPr>
              <a:t>- Promowanie rolnictwa i przemysłu. Polska jako jeden z głównych producentów żywności w UE może rozwijać eksport oraz przyczyniać się do bezpieczeństwa żywnościowego kontynentu.</a:t>
            </a:r>
          </a:p>
          <a:p>
            <a:pPr marL="36900" indent="0">
              <a:lnSpc>
                <a:spcPct val="90000"/>
              </a:lnSpc>
              <a:buNone/>
            </a:pPr>
            <a:endParaRPr lang="pl-PL" sz="1200" dirty="0"/>
          </a:p>
          <a:p>
            <a:pPr marL="36900" indent="0">
              <a:lnSpc>
                <a:spcPct val="90000"/>
              </a:lnSpc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253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13AC2B-9DD8-B53D-62FD-189682DB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pl-PL" sz="2400" dirty="0">
                <a:latin typeface="Cavolini" panose="03000502040302020204" pitchFamily="66" charset="0"/>
                <a:cs typeface="Cavolini" panose="03000502040302020204" pitchFamily="66" charset="0"/>
              </a:rPr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D6356B-E6FB-16FF-9F9E-B2FDF669E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85" y="1732449"/>
            <a:ext cx="3390660" cy="4058751"/>
          </a:xfrm>
        </p:spPr>
        <p:txBody>
          <a:bodyPr anchor="t">
            <a:normAutofit/>
          </a:bodyPr>
          <a:lstStyle/>
          <a:p>
            <a:pPr marL="36900" indent="0">
              <a:buNone/>
            </a:pPr>
            <a:r>
              <a:rPr lang="pl-PL" dirty="0">
                <a:latin typeface="Cavolini" panose="03000502040302020204" pitchFamily="66" charset="0"/>
                <a:cs typeface="Cavolini" panose="03000502040302020204" pitchFamily="66" charset="0"/>
              </a:rPr>
              <a:t>Zdjęcia:</a:t>
            </a:r>
          </a:p>
          <a:p>
            <a:pPr marL="36900" indent="0">
              <a:buNone/>
            </a:pPr>
            <a:r>
              <a:rPr lang="pl-PL" sz="1600" dirty="0">
                <a:latin typeface="Cavolini" panose="03000502040302020204" pitchFamily="66" charset="0"/>
                <a:cs typeface="Cavolini" panose="03000502040302020204" pitchFamily="66" charset="0"/>
              </a:rPr>
              <a:t>- Microsoft </a:t>
            </a:r>
            <a:r>
              <a:rPr lang="pl-PL" sz="1600" dirty="0" err="1">
                <a:latin typeface="Cavolini" panose="03000502040302020204" pitchFamily="66" charset="0"/>
                <a:cs typeface="Cavolini" panose="03000502040302020204" pitchFamily="66" charset="0"/>
              </a:rPr>
              <a:t>Copilot</a:t>
            </a:r>
            <a:endParaRPr lang="pl-PL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6900" indent="0">
              <a:buNone/>
            </a:pPr>
            <a:r>
              <a:rPr lang="pl-PL" dirty="0">
                <a:latin typeface="Cavolini" panose="03000502040302020204" pitchFamily="66" charset="0"/>
                <a:cs typeface="Cavolini" panose="03000502040302020204" pitchFamily="66" charset="0"/>
              </a:rPr>
              <a:t>Treść:</a:t>
            </a:r>
          </a:p>
          <a:p>
            <a:pPr marL="36900" indent="0">
              <a:buNone/>
            </a:pPr>
            <a:r>
              <a:rPr lang="pl-PL" sz="1600" dirty="0">
                <a:latin typeface="Cavolini" panose="03000502040302020204" pitchFamily="66" charset="0"/>
                <a:cs typeface="Cavolini" panose="03000502040302020204" pitchFamily="66" charset="0"/>
              </a:rPr>
              <a:t>- encyklopedia.pwn.pl</a:t>
            </a:r>
          </a:p>
          <a:p>
            <a:pPr marL="36900" indent="0">
              <a:buNone/>
            </a:pPr>
            <a:r>
              <a:rPr lang="pl-PL" sz="1600" dirty="0">
                <a:latin typeface="Cavolini" panose="03000502040302020204" pitchFamily="66" charset="0"/>
                <a:cs typeface="Cavolini" panose="03000502040302020204" pitchFamily="66" charset="0"/>
              </a:rPr>
              <a:t>- https://pl.wikipedia.org/</a:t>
            </a:r>
          </a:p>
          <a:p>
            <a:pPr marL="36900" indent="0">
              <a:buNone/>
            </a:pPr>
            <a:endParaRPr lang="pl-PL" sz="1600" dirty="0"/>
          </a:p>
          <a:p>
            <a:pPr marL="36900" indent="0">
              <a:buNone/>
            </a:pPr>
            <a:endParaRPr lang="pl-PL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Obraz 4" descr="Obraz zawierający książka, regały, regał na książki, w pomieszczeniu&#10;&#10;Opis wygenerowany automatycznie">
            <a:extLst>
              <a:ext uri="{FF2B5EF4-FFF2-40B4-BE49-F238E27FC236}">
                <a16:creationId xmlns:a16="http://schemas.microsoft.com/office/drawing/2014/main" id="{D5D0FC28-7D66-6CA1-E5C1-AB92CA3F05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14" r="-1" b="1803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1208E2-89F7-ECAD-A433-6A50D870D669}"/>
              </a:ext>
            </a:extLst>
          </p:cNvPr>
          <p:cNvSpPr txBox="1"/>
          <p:nvPr/>
        </p:nvSpPr>
        <p:spPr>
          <a:xfrm>
            <a:off x="353961" y="5786735"/>
            <a:ext cx="363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Cavolini" panose="03000502040302020204" pitchFamily="66" charset="0"/>
                <a:cs typeface="Cavolini" panose="03000502040302020204" pitchFamily="66" charset="0"/>
              </a:rPr>
              <a:t>I Liceum Ogólnokształcące im. Lotników Polskich </a:t>
            </a:r>
            <a:br>
              <a:rPr lang="pl-PL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dirty="0">
                <a:latin typeface="Cavolini" panose="03000502040302020204" pitchFamily="66" charset="0"/>
                <a:cs typeface="Cavolini" panose="03000502040302020204" pitchFamily="66" charset="0"/>
              </a:rPr>
              <a:t>w Oleśnie</a:t>
            </a:r>
          </a:p>
        </p:txBody>
      </p:sp>
    </p:spTree>
    <p:extLst>
      <p:ext uri="{BB962C8B-B14F-4D97-AF65-F5344CB8AC3E}">
        <p14:creationId xmlns:p14="http://schemas.microsoft.com/office/powerpoint/2010/main" val="2466228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Łupek">
  <a:themeElements>
    <a:clrScheme name="Łupek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Łupek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Łupe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F530759998CC438953EF2296769530" ma:contentTypeVersion="12" ma:contentTypeDescription="Utwórz nowy dokument." ma:contentTypeScope="" ma:versionID="8a8c1a0e78651b67495a85a1989f670e">
  <xsd:schema xmlns:xsd="http://www.w3.org/2001/XMLSchema" xmlns:xs="http://www.w3.org/2001/XMLSchema" xmlns:p="http://schemas.microsoft.com/office/2006/metadata/properties" xmlns:ns2="46ad88ce-fc7c-47db-9f55-e50a103c1bf9" xmlns:ns3="0a240558-df2b-4fdb-aee6-90231acfcad5" targetNamespace="http://schemas.microsoft.com/office/2006/metadata/properties" ma:root="true" ma:fieldsID="83fb9beba8df9c8e7242c5616c954655" ns2:_="" ns3:_="">
    <xsd:import namespace="46ad88ce-fc7c-47db-9f55-e50a103c1bf9"/>
    <xsd:import namespace="0a240558-df2b-4fdb-aee6-90231acfca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d88ce-fc7c-47db-9f55-e50a103c1b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8529f39d-2f7b-4135-80e0-46db90cecb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40558-df2b-4fdb-aee6-90231acfcad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9cf842d-2084-4fc3-896c-c24796a5f3fd}" ma:internalName="TaxCatchAll" ma:showField="CatchAllData" ma:web="0a240558-df2b-4fdb-aee6-90231acfca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7F5671-3E60-46FB-AE6D-8E1385B4AB46}"/>
</file>

<file path=customXml/itemProps2.xml><?xml version="1.0" encoding="utf-8"?>
<ds:datastoreItem xmlns:ds="http://schemas.openxmlformats.org/officeDocument/2006/customXml" ds:itemID="{7E7519AA-CF2E-421B-A812-3396D364F1D2}"/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TM04033929[[fn=Łupek]]</Template>
  <TotalTime>423</TotalTime>
  <Words>577</Words>
  <Application>Microsoft Office PowerPoint</Application>
  <PresentationFormat>Panoramiczny</PresentationFormat>
  <Paragraphs>35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Aptos</vt:lpstr>
      <vt:lpstr>Calisto MT</vt:lpstr>
      <vt:lpstr>Cavolini</vt:lpstr>
      <vt:lpstr>Wingdings 2</vt:lpstr>
      <vt:lpstr>Łupek</vt:lpstr>
      <vt:lpstr>Wizja Polski w Europie 2025: Co Polska może zrobić dla bezpiecznej  i zjednoczonej Europy? </vt:lpstr>
      <vt:lpstr>Wzmocnienie bezpieczeństwa wschodnich granic Europy</vt:lpstr>
      <vt:lpstr>Przewodnictwo  w transformacji energetycznej</vt:lpstr>
      <vt:lpstr>Aktywne wsparcie w integracje europejską</vt:lpstr>
      <vt:lpstr>Promowanie innowacji i cyfryzacji</vt:lpstr>
      <vt:lpstr>Utrzymanie spójności społecznej w Europie.</vt:lpstr>
      <vt:lpstr>Wzmocnienie współpracy gospodarczej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Patryk Napieraj</dc:creator>
  <cp:lastModifiedBy>Katarzyna Cisińska</cp:lastModifiedBy>
  <cp:revision>5</cp:revision>
  <dcterms:created xsi:type="dcterms:W3CDTF">2024-10-05T15:16:57Z</dcterms:created>
  <dcterms:modified xsi:type="dcterms:W3CDTF">2024-10-21T06:12:23Z</dcterms:modified>
</cp:coreProperties>
</file>