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4A895-B5BF-4079-BB61-9E564384875C}" v="139" dt="2024-10-03T21:24:28.745"/>
    <p1510:client id="{1BCBEE26-30FD-8CDA-97C4-7A6F3B81CCA5}" v="73" dt="2024-10-03T17:27:32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2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6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92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58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8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21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5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84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60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44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3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tx1">
                <a:lumMod val="50000"/>
                <a:lumOff val="50000"/>
              </a:schemeClr>
            </a:gs>
            <a:gs pos="65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1E6F-1109-42D7-A5DA-E08767BFB357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BE5-6240-451B-9AA4-70987FEF21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4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" b="90000" l="10000" r="99167">
                        <a14:foregroundMark x1="79792" y1="37031" x2="79792" y2="37031"/>
                        <a14:foregroundMark x1="74375" y1="38906" x2="74375" y2="38906"/>
                        <a14:foregroundMark x1="70313" y1="32031" x2="70313" y2="32031"/>
                        <a14:foregroundMark x1="77500" y1="47813" x2="77500" y2="47813"/>
                        <a14:foregroundMark x1="74896" y1="47656" x2="74896" y2="47656"/>
                        <a14:foregroundMark x1="71146" y1="39375" x2="71146" y2="39375"/>
                        <a14:foregroundMark x1="71979" y1="34375" x2="71979" y2="34375"/>
                        <a14:foregroundMark x1="80313" y1="34063" x2="80313" y2="34063"/>
                        <a14:foregroundMark x1="79792" y1="49688" x2="79792" y2="49688"/>
                        <a14:foregroundMark x1="74167" y1="35000" x2="74167" y2="35000"/>
                        <a14:foregroundMark x1="86875" y1="30156" x2="86875" y2="30156"/>
                        <a14:foregroundMark x1="72500" y1="32031" x2="72500" y2="32031"/>
                        <a14:foregroundMark x1="75313" y1="43125" x2="75313" y2="43125"/>
                        <a14:foregroundMark x1="81458" y1="24375" x2="81458" y2="24375"/>
                        <a14:foregroundMark x1="71563" y1="27031" x2="71563" y2="27031"/>
                        <a14:foregroundMark x1="91458" y1="38438" x2="91458" y2="38438"/>
                        <a14:foregroundMark x1="73125" y1="26563" x2="73125" y2="26563"/>
                        <a14:foregroundMark x1="82917" y1="24531" x2="82917" y2="24531"/>
                        <a14:foregroundMark x1="83646" y1="29531" x2="83646" y2="29531"/>
                        <a14:foregroundMark x1="82917" y1="30938" x2="82917" y2="30938"/>
                        <a14:foregroundMark x1="83958" y1="42500" x2="83958" y2="42500"/>
                        <a14:foregroundMark x1="84167" y1="37813" x2="84167" y2="37813"/>
                        <a14:foregroundMark x1="86563" y1="34063" x2="86563" y2="34063"/>
                        <a14:foregroundMark x1="90000" y1="25938" x2="90000" y2="25938"/>
                        <a14:foregroundMark x1="72917" y1="22500" x2="72917" y2="22500"/>
                        <a14:foregroundMark x1="90417" y1="14375" x2="90417" y2="14375"/>
                        <a14:foregroundMark x1="97813" y1="50938" x2="97813" y2="50938"/>
                        <a14:foregroundMark x1="86250" y1="62500" x2="86250" y2="62500"/>
                        <a14:foregroundMark x1="80417" y1="45000" x2="80417" y2="45000"/>
                        <a14:foregroundMark x1="76250" y1="40781" x2="76250" y2="40781"/>
                        <a14:foregroundMark x1="97083" y1="23438" x2="97083" y2="23438"/>
                        <a14:foregroundMark x1="98646" y1="33906" x2="98646" y2="33906"/>
                        <a14:foregroundMark x1="97708" y1="44688" x2="97708" y2="44688"/>
                        <a14:foregroundMark x1="97813" y1="40781" x2="97813" y2="40781"/>
                        <a14:foregroundMark x1="95000" y1="19063" x2="95000" y2="19063"/>
                        <a14:foregroundMark x1="85729" y1="16563" x2="85729" y2="16563"/>
                        <a14:foregroundMark x1="75208" y1="50781" x2="75208" y2="50781"/>
                        <a14:foregroundMark x1="71667" y1="44531" x2="71667" y2="44531"/>
                        <a14:foregroundMark x1="70208" y1="37188" x2="70208" y2="37188"/>
                        <a14:foregroundMark x1="69063" y1="33750" x2="69063" y2="33750"/>
                        <a14:foregroundMark x1="68333" y1="30000" x2="68333" y2="30000"/>
                        <a14:foregroundMark x1="68229" y1="25625" x2="68229" y2="25625"/>
                        <a14:foregroundMark x1="76979" y1="20313" x2="76979" y2="20313"/>
                        <a14:foregroundMark x1="79792" y1="18438" x2="79792" y2="1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" r="15554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Innowacje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,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cyfrowa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zielona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transformacja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szansa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lepszą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przyszłość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dla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obywateli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Europy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7" r="-2" b="-2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39512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4" name="Rectangle 7183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6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Podsumowanie miesiąca lipiec! – #Programistyczny blog dla każdego#">
            <a:extLst>
              <a:ext uri="{FF2B5EF4-FFF2-40B4-BE49-F238E27FC236}">
                <a16:creationId xmlns:a16="http://schemas.microsoft.com/office/drawing/2014/main" id="{D7DD1D32-60B1-3DD1-C8A4-88D7CE6B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9" b="5813"/>
          <a:stretch/>
        </p:blipFill>
        <p:spPr bwMode="auto">
          <a:xfrm>
            <a:off x="20" y="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90" name="Rectangle 718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700" b="1" dirty="0">
                <a:solidFill>
                  <a:srgbClr val="FFFFFF"/>
                </a:solidFill>
              </a:rPr>
              <a:t>Podsumowanie</a:t>
            </a:r>
          </a:p>
          <a:p>
            <a:pPr marL="0" indent="0">
              <a:buNone/>
            </a:pPr>
            <a:r>
              <a:rPr lang="pl-PL" sz="1700" dirty="0">
                <a:solidFill>
                  <a:srgbClr val="FFFFFF"/>
                </a:solidFill>
              </a:rPr>
              <a:t>Główne tezy:</a:t>
            </a:r>
            <a:endParaRPr lang="pl-PL" sz="17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700" dirty="0">
                <a:solidFill>
                  <a:srgbClr val="FFFFFF"/>
                </a:solidFill>
              </a:rPr>
              <a:t>○ Innowacje, cyfrowa i zielona transformacja są kluczowe dla przyszłości Europy, przyczyniając się do zrównoważonego rozwoju i poprawy jakości życia obywateli.</a:t>
            </a:r>
            <a:br>
              <a:rPr lang="pl-PL" sz="1700" dirty="0">
                <a:solidFill>
                  <a:srgbClr val="FFFFFF"/>
                </a:solidFill>
              </a:rPr>
            </a:br>
            <a:endParaRPr lang="pl-PL" sz="17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700" dirty="0">
                <a:solidFill>
                  <a:srgbClr val="FFFFFF"/>
                </a:solidFill>
              </a:rPr>
              <a:t>○ Wspierają one konkurencyjność Europy na arenie międzynarodowej, a także są szansą na rozwój nowych miejsc pracy.</a:t>
            </a:r>
            <a:br>
              <a:rPr lang="pl-PL" sz="1700" dirty="0">
                <a:solidFill>
                  <a:srgbClr val="FFFFFF"/>
                </a:solidFill>
              </a:rPr>
            </a:br>
            <a:endParaRPr lang="pl-PL" sz="17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700" dirty="0">
                <a:solidFill>
                  <a:srgbClr val="FFFFFF"/>
                </a:solidFill>
              </a:rPr>
              <a:t>○ Współpraca oraz odpowiednia edukacja są niezbędne dla realizacji tych celów.</a:t>
            </a:r>
          </a:p>
        </p:txBody>
      </p:sp>
    </p:spTree>
    <p:extLst>
      <p:ext uri="{BB962C8B-B14F-4D97-AF65-F5344CB8AC3E}">
        <p14:creationId xmlns:p14="http://schemas.microsoft.com/office/powerpoint/2010/main" val="421985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4948" y="717224"/>
            <a:ext cx="6151074" cy="21543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Dziękuję za uwagę.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C8A451-B6C1-4CB1-95FC-2DBDEC61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068597"/>
            <a:ext cx="74860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439DD6-1CCF-48C6-AF10-B70187930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60607" y="4859086"/>
            <a:ext cx="58313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830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rganizacja spotkań biznesowych – DE4">
            <a:extLst>
              <a:ext uri="{FF2B5EF4-FFF2-40B4-BE49-F238E27FC236}">
                <a16:creationId xmlns:a16="http://schemas.microsoft.com/office/drawing/2014/main" id="{E1AC96F1-546A-E2BC-F888-6B90FB9C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r="19492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1029" y="2680230"/>
            <a:ext cx="4023360" cy="3204134"/>
          </a:xfrm>
        </p:spPr>
        <p:txBody>
          <a:bodyPr anchor="b">
            <a:noAutofit/>
          </a:bodyPr>
          <a:lstStyle/>
          <a:p>
            <a:pPr algn="l"/>
            <a:r>
              <a:rPr lang="pl-PL" sz="1400" dirty="0">
                <a:solidFill>
                  <a:schemeClr val="bg1"/>
                </a:solidFill>
              </a:rPr>
              <a:t>Wprowadzenie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Definicje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  <a:br>
              <a:rPr lang="pl-PL" sz="1400" dirty="0">
                <a:solidFill>
                  <a:schemeClr val="bg1"/>
                </a:solidFill>
              </a:rPr>
            </a:b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Innowacje</a:t>
            </a:r>
            <a:r>
              <a:rPr lang="pl-PL" sz="1400" dirty="0">
                <a:solidFill>
                  <a:schemeClr val="bg1"/>
                </a:solidFill>
              </a:rPr>
              <a:t>: To procesy, które wprowadzają nowe pomysły, produkty lub usługi, mające na celu zaspokojenie potrzeb rynku. Obejmują nie tylko technologie, ale również modele biznesowe i procesy produkcyjne.</a:t>
            </a:r>
            <a:br>
              <a:rPr lang="pl-PL" sz="1400" dirty="0">
                <a:solidFill>
                  <a:schemeClr val="bg1"/>
                </a:solidFill>
              </a:rPr>
            </a:b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○</a:t>
            </a:r>
            <a:r>
              <a:rPr lang="pl-PL" sz="1400" b="1" dirty="0">
                <a:solidFill>
                  <a:schemeClr val="bg1"/>
                </a:solidFill>
              </a:rPr>
              <a:t> Cyfrowa transformacja</a:t>
            </a:r>
            <a:r>
              <a:rPr lang="pl-PL" sz="1400" dirty="0">
                <a:solidFill>
                  <a:schemeClr val="bg1"/>
                </a:solidFill>
              </a:rPr>
              <a:t>: Zmiany w strukturze organizacyjnej i sposobach działania firm oraz instytucji publicznych, które są wynikiem integracji technologii cyfrowych. Dotyczy to również zmiany podejścia do zarządzania danymi oraz interakcji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z klientami.</a:t>
            </a:r>
            <a:br>
              <a:rPr lang="pl-PL" sz="1400" dirty="0">
                <a:solidFill>
                  <a:schemeClr val="bg1"/>
                </a:solidFill>
              </a:rPr>
            </a:b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Zielona transformacja</a:t>
            </a:r>
            <a:r>
              <a:rPr lang="pl-PL" sz="1400" dirty="0">
                <a:solidFill>
                  <a:schemeClr val="bg1"/>
                </a:solidFill>
              </a:rPr>
              <a:t>: Przemiany mające na celu przejście na zrównoważone źródła energii, efektywne wykorzystanie zasobów oraz minimalizację negatywnego wpływu na środowisko. Wspiera cele zrównoważonego rozwoju ONZ</a:t>
            </a:r>
          </a:p>
        </p:txBody>
      </p:sp>
      <p:sp>
        <p:nvSpPr>
          <p:cNvPr id="1038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0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34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Obraz 51" descr="Obraz zawierający osoba, dłoń, brokół&#10;&#10;Opis wygenerowany automatycznie">
            <a:extLst>
              <a:ext uri="{FF2B5EF4-FFF2-40B4-BE49-F238E27FC236}">
                <a16:creationId xmlns:a16="http://schemas.microsoft.com/office/drawing/2014/main" id="{03FC03E4-CB07-85A5-5C6C-04BA5B5EF2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Zrównoważony Rozwój</a:t>
            </a: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Korzyści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Zmniejszenie emisji CO2</a:t>
            </a:r>
            <a:r>
              <a:rPr lang="pl-PL" sz="1400" dirty="0">
                <a:solidFill>
                  <a:schemeClr val="bg1"/>
                </a:solidFill>
              </a:rPr>
              <a:t>: Dzięki inwestycjom w energię odnawialną, Europa staje się liderem w redukcji emisji gazów cieplarnianych. 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Na przykład, Dania osiągnęła 47% energii z wiatru w 2019 roku.</a:t>
            </a:r>
            <a:br>
              <a:rPr lang="pl-PL" sz="1400" dirty="0">
                <a:solidFill>
                  <a:schemeClr val="bg1"/>
                </a:solidFill>
              </a:rPr>
            </a:br>
            <a:endParaRPr lang="pl-PL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Ochrona środowiska</a:t>
            </a:r>
            <a:r>
              <a:rPr lang="pl-PL" sz="1400" dirty="0">
                <a:solidFill>
                  <a:schemeClr val="bg1"/>
                </a:solidFill>
              </a:rPr>
              <a:t>: Zmniejszenie zanieczyszczenia wód i powietrza, ochrona bioróżnorodności, promowanie ekologicznych praktyk w rolnictwie.</a:t>
            </a:r>
            <a:br>
              <a:rPr lang="pl-PL" sz="1400" dirty="0">
                <a:solidFill>
                  <a:schemeClr val="bg1"/>
                </a:solidFill>
              </a:rPr>
            </a:br>
            <a:endParaRPr lang="pl-PL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Tworzenie miejsc pracy</a:t>
            </a:r>
            <a:r>
              <a:rPr lang="pl-PL" sz="1400" dirty="0">
                <a:solidFill>
                  <a:schemeClr val="bg1"/>
                </a:solidFill>
              </a:rPr>
              <a:t>: Sektor zielonej energii, według raportu IRENA, może stworzyć do 24 milionów nowych miejsc pracy do 2030 roku w wyniku transformacji energetycznej.</a:t>
            </a:r>
          </a:p>
        </p:txBody>
      </p:sp>
    </p:spTree>
    <p:extLst>
      <p:ext uri="{BB962C8B-B14F-4D97-AF65-F5344CB8AC3E}">
        <p14:creationId xmlns:p14="http://schemas.microsoft.com/office/powerpoint/2010/main" val="210063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yfryzacja branży produkcyjnej” – o czym będzie nasz raport? - Axians PL">
            <a:extLst>
              <a:ext uri="{FF2B5EF4-FFF2-40B4-BE49-F238E27FC236}">
                <a16:creationId xmlns:a16="http://schemas.microsoft.com/office/drawing/2014/main" id="{81DFA819-F1CD-C6B5-82E1-44C3869A3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7451" r="27636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093" y="2718054"/>
            <a:ext cx="6525818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Cyfryzacja - przykłady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Inteligentne zarządzanie energią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 Technologie takie jak smart </a:t>
            </a:r>
            <a:r>
              <a:rPr lang="pl-PL" sz="1400" dirty="0" err="1">
                <a:solidFill>
                  <a:schemeClr val="bg1"/>
                </a:solidFill>
              </a:rPr>
              <a:t>grid</a:t>
            </a:r>
            <a:r>
              <a:rPr lang="pl-PL" sz="1400" dirty="0">
                <a:solidFill>
                  <a:schemeClr val="bg1"/>
                </a:solidFill>
              </a:rPr>
              <a:t> (inteligentne sieci energetyczne) umożliwiają optymalne zarządzanie produkcją i zużyciem energii. Przykładem może być system zarządzania energią w Amsterdamie.</a:t>
            </a: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○ Cyfrowe usługi publiczne</a:t>
            </a:r>
            <a:r>
              <a:rPr lang="pl-PL" sz="140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Platformy e-administracji, które umożliwiają obywatelom załatwianie spraw urzędowych online, co oszczędza czas i zasoby. Przykładem może być Estonia,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która prowadzi jeden z najbardziej zaawansowanych systemów e-administracja</a:t>
            </a: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 Korzyści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Efektywność operacyjna: Cyfryzacja procesów zwiększa szybkość działania instytucji publicznych oraz firm.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Lepszy dostęp do informacji: Technologia pozwala na szybsze i bardziej przejrzyste przekazywanie informacji obywatelom.</a:t>
            </a:r>
          </a:p>
        </p:txBody>
      </p:sp>
    </p:spTree>
    <p:extLst>
      <p:ext uri="{BB962C8B-B14F-4D97-AF65-F5344CB8AC3E}">
        <p14:creationId xmlns:p14="http://schemas.microsoft.com/office/powerpoint/2010/main" val="91440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Lupa przedstawiająca spadek wydajności">
            <a:extLst>
              <a:ext uri="{FF2B5EF4-FFF2-40B4-BE49-F238E27FC236}">
                <a16:creationId xmlns:a16="http://schemas.microsoft.com/office/drawing/2014/main" id="{CF596837-4A44-5733-E62B-CBC367631E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7865" b="78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Innowacje w Gospodarce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Kluczowe obszary: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</a:t>
            </a:r>
            <a:r>
              <a:rPr lang="pl-PL" sz="1400" b="1" dirty="0">
                <a:solidFill>
                  <a:schemeClr val="bg1"/>
                </a:solidFill>
              </a:rPr>
              <a:t> Badania i rozwój</a:t>
            </a:r>
            <a:r>
              <a:rPr lang="pl-PL" sz="1400" dirty="0">
                <a:solidFill>
                  <a:schemeClr val="bg1"/>
                </a:solidFill>
              </a:rPr>
              <a:t>: Wysokie inwestycje w R&amp;D (badania i rozwój) prowadzą do nowych produktów i usług. W 2020 roku kraje UE przeznaczyły na R&amp;D 2,2% swojego PKB. </a:t>
            </a:r>
            <a:br>
              <a:rPr lang="pl-PL" sz="1400" dirty="0">
                <a:solidFill>
                  <a:schemeClr val="bg1"/>
                </a:solidFill>
              </a:rPr>
            </a:br>
            <a:endParaRPr lang="pl-PL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Nowe technologie </a:t>
            </a:r>
            <a:r>
              <a:rPr lang="pl-PL" sz="1400" dirty="0">
                <a:solidFill>
                  <a:schemeClr val="bg1"/>
                </a:solidFill>
              </a:rPr>
              <a:t>(AI, </a:t>
            </a:r>
            <a:r>
              <a:rPr lang="pl-PL" sz="1400" dirty="0" err="1">
                <a:solidFill>
                  <a:schemeClr val="bg1"/>
                </a:solidFill>
              </a:rPr>
              <a:t>IoT</a:t>
            </a:r>
            <a:r>
              <a:rPr lang="pl-PL" sz="1400" dirty="0">
                <a:solidFill>
                  <a:schemeClr val="bg1"/>
                </a:solidFill>
              </a:rPr>
              <a:t>): Przykłady zastosowań sztucznej inteligencji i Internetu Rzeczy w różnych sektorach, takich jak transport (autonomiczne pojazdy), zdrowie (telemedycyna) czy produkcja (przemysł 4.0).</a:t>
            </a:r>
          </a:p>
          <a:p>
            <a:pPr marL="0" indent="0">
              <a:buNone/>
            </a:pP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Efekt:</a:t>
            </a:r>
            <a:endParaRPr lang="pl-PL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Wzrost konkurencyjności</a:t>
            </a:r>
            <a:r>
              <a:rPr lang="pl-PL" sz="1400" dirty="0">
                <a:solidFill>
                  <a:schemeClr val="bg1"/>
                </a:solidFill>
              </a:rPr>
              <a:t>: Innowacyjne firmy mają lepszą pozycję na rynku, co prowadzi do wzrostu PKB i poprawy jakości życia obywateli.</a:t>
            </a:r>
          </a:p>
        </p:txBody>
      </p:sp>
    </p:spTree>
    <p:extLst>
      <p:ext uri="{BB962C8B-B14F-4D97-AF65-F5344CB8AC3E}">
        <p14:creationId xmlns:p14="http://schemas.microsoft.com/office/powerpoint/2010/main" val="2115854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dukacja zdrowotna wchodzi do polskich szkół • Wszystko co najważniejsze">
            <a:extLst>
              <a:ext uri="{FF2B5EF4-FFF2-40B4-BE49-F238E27FC236}">
                <a16:creationId xmlns:a16="http://schemas.microsoft.com/office/drawing/2014/main" id="{2EE84AA5-990C-218B-C20F-DE52F5D2E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r="37653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41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371094" y="2718054"/>
            <a:ext cx="4473280" cy="341113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Edukacja i Umiejętności</a:t>
            </a: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Potrzeba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Nowe programy edukacyjne: Wprowadzenie do szkół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i uczelni kierunków związanych z technologią, zrównoważonym rozwojem i przedsiębiorczością.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Kursy i szkolenia: Programy dla dorosłych,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które pomagają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w przekwalifikowaniu się do nowych zawodów w obliczu zmian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w gospodarce.</a:t>
            </a: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Cel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Przygotowanie przyszłych pokoleń: Umożliwienie młodym ludziom nabycia umiejętności potrzebnych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na rynku pracy, co zwiększy ich szanse na zatrudnienie.</a:t>
            </a:r>
          </a:p>
        </p:txBody>
      </p:sp>
    </p:spTree>
    <p:extLst>
      <p:ext uri="{BB962C8B-B14F-4D97-AF65-F5344CB8AC3E}">
        <p14:creationId xmlns:p14="http://schemas.microsoft.com/office/powerpoint/2010/main" val="170716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laczego integracja pracowników i dobra atmosfera w firmie jest ważna? -  Bistro 70 – Restauracja Pszczyna i okolice | Kuchnia Polska">
            <a:extLst>
              <a:ext uri="{FF2B5EF4-FFF2-40B4-BE49-F238E27FC236}">
                <a16:creationId xmlns:a16="http://schemas.microsoft.com/office/drawing/2014/main" id="{17D1809F-F433-7797-E282-01650F75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5" b="7955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5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Społeczna Integracja</a:t>
            </a: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 Znaczenie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Zmniejszenie nierówności społecznych: Inwestycje w technologie mogą pomóc w równym dostępie do informacji i usług. Programy wsparcia dla osób marginalizowanych grup.</a:t>
            </a:r>
            <a:br>
              <a:rPr lang="pl-PL" sz="1400" dirty="0">
                <a:solidFill>
                  <a:schemeClr val="bg1"/>
                </a:solidFill>
              </a:rPr>
            </a:br>
            <a:endParaRPr lang="pl-P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Działania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Wsparcie dla osób z różnych środowisk: Przykłady programów, które oferują szkolenia w zakresie cyfrowych umiejętności dla osób z niskim dochodem  lub w trudnej sytuacji życiowej.</a:t>
            </a:r>
            <a:br>
              <a:rPr lang="pl-PL" sz="1400" dirty="0">
                <a:solidFill>
                  <a:schemeClr val="bg1"/>
                </a:solidFill>
              </a:rPr>
            </a:br>
            <a:endParaRPr lang="pl-P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Inicjatywy lokalne: 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Projekty wspierające lokalne społeczności w dostępie do nowoczesnych technologii</a:t>
            </a:r>
          </a:p>
        </p:txBody>
      </p:sp>
    </p:spTree>
    <p:extLst>
      <p:ext uri="{BB962C8B-B14F-4D97-AF65-F5344CB8AC3E}">
        <p14:creationId xmlns:p14="http://schemas.microsoft.com/office/powerpoint/2010/main" val="4045514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ziałalność międzynarodowa">
            <a:extLst>
              <a:ext uri="{FF2B5EF4-FFF2-40B4-BE49-F238E27FC236}">
                <a16:creationId xmlns:a16="http://schemas.microsoft.com/office/drawing/2014/main" id="{82A55BD7-3C8E-02BF-66FF-9905E0FA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6593" r="35393" b="-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Rectangle 616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66" name="Rectangle 616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1637" y="2649960"/>
            <a:ext cx="4949937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Współpraca Międzynarodow</a:t>
            </a:r>
            <a:r>
              <a:rPr lang="pl-PL" sz="1400" dirty="0">
                <a:solidFill>
                  <a:schemeClr val="bg1"/>
                </a:solidFill>
              </a:rPr>
              <a:t>a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>
                <a:solidFill>
                  <a:schemeClr val="bg1"/>
                </a:solidFill>
              </a:rPr>
              <a:t>Ważność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Wymiana wiedzy</a:t>
            </a:r>
            <a:r>
              <a:rPr lang="pl-PL" sz="140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Wspólne projekty badawcze i technologie mogą być dzielone między krajami, co przyspiesza innowacje.</a:t>
            </a:r>
            <a:br>
              <a:rPr lang="pl-PL" sz="1400" dirty="0">
                <a:solidFill>
                  <a:schemeClr val="bg1"/>
                </a:solidFill>
              </a:rPr>
            </a:br>
            <a:endParaRPr lang="pl-PL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○ </a:t>
            </a:r>
            <a:r>
              <a:rPr lang="pl-PL" sz="1400" b="1" dirty="0">
                <a:solidFill>
                  <a:schemeClr val="bg1"/>
                </a:solidFill>
              </a:rPr>
              <a:t>Zarządzanie kryzysami</a:t>
            </a:r>
            <a:r>
              <a:rPr lang="pl-PL" sz="140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Współpraca w zakresie zmian klimatycznych oraz pandemii,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które wymagają globalnych rozwiązań.</a:t>
            </a:r>
            <a:br>
              <a:rPr lang="pl-PL" sz="1400" dirty="0">
                <a:solidFill>
                  <a:schemeClr val="bg1"/>
                </a:solidFill>
              </a:rPr>
            </a:br>
            <a:endParaRPr lang="pl-PL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o </a:t>
            </a:r>
            <a:r>
              <a:rPr lang="pl-PL" sz="1400" b="1" dirty="0">
                <a:solidFill>
                  <a:schemeClr val="bg1"/>
                </a:solidFill>
              </a:rPr>
              <a:t>Przykłady</a:t>
            </a:r>
            <a:r>
              <a:rPr lang="pl-PL" sz="1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Wspólne projekty badawcze: Inicjatywy takie jak Horizon Europe, które łączą naukowców i firmy z różnych krajów, by rozwijać nowe technologie i rozwiązania.</a:t>
            </a:r>
          </a:p>
        </p:txBody>
      </p:sp>
    </p:spTree>
    <p:extLst>
      <p:ext uri="{BB962C8B-B14F-4D97-AF65-F5344CB8AC3E}">
        <p14:creationId xmlns:p14="http://schemas.microsoft.com/office/powerpoint/2010/main" val="3859169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F24F5-CB10-1E73-74BD-D29DA89A2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7310" b="842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600" b="1" dirty="0">
                <a:solidFill>
                  <a:schemeClr val="bg1"/>
                </a:solidFill>
              </a:rPr>
              <a:t>Przykłady Inicjatyw</a:t>
            </a:r>
            <a:br>
              <a:rPr lang="pl-PL" sz="1600" dirty="0">
                <a:solidFill>
                  <a:schemeClr val="bg1"/>
                </a:solidFill>
              </a:rPr>
            </a:br>
            <a:endParaRPr lang="pl-PL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 EU Green Deal: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○ Celem jest osiągnięcie neutralności klimatycznej do 2050 roku. Obejmuje szereg działań, takich jak ograniczenie emisji, rozwój energii odnawialnej i promocja efektywności energetycznej.</a:t>
            </a:r>
            <a:br>
              <a:rPr lang="pl-PL" sz="1600" dirty="0">
                <a:solidFill>
                  <a:schemeClr val="bg1"/>
                </a:solidFill>
              </a:rPr>
            </a:br>
            <a:endParaRPr lang="pl-PL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Cyfrowa Agenda dla Europy: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○ Ma na celu zwiększenie cyfrowych umiejętności obywateli, poprawę infrastruktury cyfrowej oraz wsparcie dla innowacji technologicznych.</a:t>
            </a:r>
          </a:p>
        </p:txBody>
      </p:sp>
    </p:spTree>
    <p:extLst>
      <p:ext uri="{BB962C8B-B14F-4D97-AF65-F5344CB8AC3E}">
        <p14:creationId xmlns:p14="http://schemas.microsoft.com/office/powerpoint/2010/main" val="1647732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F530759998CC438953EF2296769530" ma:contentTypeVersion="12" ma:contentTypeDescription="Utwórz nowy dokument." ma:contentTypeScope="" ma:versionID="8a8c1a0e78651b67495a85a1989f670e">
  <xsd:schema xmlns:xsd="http://www.w3.org/2001/XMLSchema" xmlns:xs="http://www.w3.org/2001/XMLSchema" xmlns:p="http://schemas.microsoft.com/office/2006/metadata/properties" xmlns:ns2="46ad88ce-fc7c-47db-9f55-e50a103c1bf9" xmlns:ns3="0a240558-df2b-4fdb-aee6-90231acfcad5" targetNamespace="http://schemas.microsoft.com/office/2006/metadata/properties" ma:root="true" ma:fieldsID="83fb9beba8df9c8e7242c5616c954655" ns2:_="" ns3:_="">
    <xsd:import namespace="46ad88ce-fc7c-47db-9f55-e50a103c1bf9"/>
    <xsd:import namespace="0a240558-df2b-4fdb-aee6-90231acfca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d88ce-fc7c-47db-9f55-e50a103c1b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i obrazów" ma:readOnly="false" ma:fieldId="{5cf76f15-5ced-4ddc-b409-7134ff3c332f}" ma:taxonomyMulti="true" ma:sspId="8529f39d-2f7b-4135-80e0-46db90cecb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40558-df2b-4fdb-aee6-90231acfcad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9cf842d-2084-4fc3-896c-c24796a5f3fd}" ma:internalName="TaxCatchAll" ma:showField="CatchAllData" ma:web="0a240558-df2b-4fdb-aee6-90231acfca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ad88ce-fc7c-47db-9f55-e50a103c1bf9">
      <Terms xmlns="http://schemas.microsoft.com/office/infopath/2007/PartnerControls"/>
    </lcf76f155ced4ddcb4097134ff3c332f>
    <TaxCatchAll xmlns="0a240558-df2b-4fdb-aee6-90231acfcad5" xsi:nil="true"/>
  </documentManagement>
</p:properties>
</file>

<file path=customXml/itemProps1.xml><?xml version="1.0" encoding="utf-8"?>
<ds:datastoreItem xmlns:ds="http://schemas.openxmlformats.org/officeDocument/2006/customXml" ds:itemID="{2F0A13D5-A78E-404D-AC18-38C4D2284D13}"/>
</file>

<file path=customXml/itemProps2.xml><?xml version="1.0" encoding="utf-8"?>
<ds:datastoreItem xmlns:ds="http://schemas.openxmlformats.org/officeDocument/2006/customXml" ds:itemID="{9E54C7AE-AAB3-434C-9901-D50C1CA241E6}"/>
</file>

<file path=customXml/itemProps3.xml><?xml version="1.0" encoding="utf-8"?>
<ds:datastoreItem xmlns:ds="http://schemas.openxmlformats.org/officeDocument/2006/customXml" ds:itemID="{4BF7321C-2D18-4672-8311-A000770D42AC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778</Words>
  <Application>Microsoft Office PowerPoint</Application>
  <PresentationFormat>Panoramiczny</PresentationFormat>
  <Paragraphs>54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Innowacje , cyfrowa i zielona transformacja – szansa na lepszą przyszłość dla obywateli Europy</vt:lpstr>
      <vt:lpstr>Wprowadzenie Definicje:  ○ Innowacje: To procesy, które wprowadzają nowe pomysły, produkty lub usługi, mające na celu zaspokojenie potrzeb rynku. Obejmują nie tylko technologie, ale również modele biznesowe i procesy produkcyjne.  ○ Cyfrowa transformacja: Zmiany w strukturze organizacyjnej i sposobach działania firm oraz instytucji publicznych, które są wynikiem integracji technologii cyfrowych. Dotyczy to również zmiany podejścia do zarządzania danymi oraz interakcji  z klientami.  ○ Zielona transformacja: Przemiany mające na celu przejście na zrównoważone źródła energii, efektywne wykorzystanie zasobów oraz minimalizację negatywnego wpływu na środowisko. Wspiera cele zrównoważonego rozwoju ONZ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Dariusz Drozd</cp:lastModifiedBy>
  <cp:revision>52</cp:revision>
  <dcterms:created xsi:type="dcterms:W3CDTF">2024-10-02T15:10:16Z</dcterms:created>
  <dcterms:modified xsi:type="dcterms:W3CDTF">2024-10-09T08:16:15Z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0x01010082F530759998CC438953EF2296769530</vt:lpwstr>
  </property>
</Properties>
</file>